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57" r:id="rId3"/>
    <p:sldId id="263" r:id="rId4"/>
    <p:sldId id="267" r:id="rId5"/>
    <p:sldId id="269" r:id="rId6"/>
    <p:sldId id="259" r:id="rId7"/>
    <p:sldId id="264" r:id="rId8"/>
    <p:sldId id="260" r:id="rId9"/>
    <p:sldId id="262" r:id="rId10"/>
    <p:sldId id="261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D1EE4E09-CBEC-B94C-B186-139ECB637832}">
          <p14:sldIdLst>
            <p14:sldId id="266"/>
            <p14:sldId id="257"/>
            <p14:sldId id="263"/>
            <p14:sldId id="267"/>
            <p14:sldId id="269"/>
            <p14:sldId id="259"/>
            <p14:sldId id="264"/>
            <p14:sldId id="260"/>
            <p14:sldId id="262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2"/>
    <p:restoredTop sz="93313"/>
  </p:normalViewPr>
  <p:slideViewPr>
    <p:cSldViewPr snapToGrid="0" snapToObjects="1">
      <p:cViewPr varScale="1">
        <p:scale>
          <a:sx n="106" d="100"/>
          <a:sy n="106" d="100"/>
        </p:scale>
        <p:origin x="108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6435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12192001" cy="1686560"/>
          </a:xfrm>
          <a:prstGeom prst="rect">
            <a:avLst/>
          </a:prstGeom>
        </p:spPr>
      </p:pic>
      <p:pic>
        <p:nvPicPr>
          <p:cNvPr id="4" name="Immagine 3" descr="Piedino Lungo Log2019+Sponsor.jp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6328798"/>
            <a:ext cx="12192000" cy="529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13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AFDAE1-91F0-CA46-A779-F3FFC6201F26}"/>
              </a:ext>
            </a:extLst>
          </p:cNvPr>
          <p:cNvSpPr txBox="1"/>
          <p:nvPr/>
        </p:nvSpPr>
        <p:spPr>
          <a:xfrm>
            <a:off x="1258784" y="1901371"/>
            <a:ext cx="943824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400" b="1" dirty="0"/>
              <a:t>MICHELE BIGNAMI</a:t>
            </a:r>
            <a:endParaRPr lang="it-IT" sz="4400" dirty="0"/>
          </a:p>
          <a:p>
            <a:pPr algn="ctr"/>
            <a:r>
              <a:rPr lang="it-IT" sz="3200" dirty="0"/>
              <a:t>Head of Employment and Industrial Relations Department dello Studio Legale NCTM</a:t>
            </a:r>
          </a:p>
          <a:p>
            <a:pPr algn="ctr"/>
            <a:endParaRPr lang="it-IT" sz="3200" b="1" dirty="0"/>
          </a:p>
          <a:p>
            <a:pPr algn="ctr"/>
            <a:r>
              <a:rPr lang="it-IT" sz="4400" dirty="0">
                <a:solidFill>
                  <a:srgbClr val="FF0000"/>
                </a:solidFill>
              </a:rPr>
              <a:t>LAVORO IN LOGISTICA:</a:t>
            </a:r>
          </a:p>
          <a:p>
            <a:pPr algn="ctr"/>
            <a:r>
              <a:rPr lang="it-IT" sz="4400" dirty="0">
                <a:solidFill>
                  <a:srgbClr val="FF0000"/>
                </a:solidFill>
              </a:rPr>
              <a:t>MERCE O VALORE IN UN SETTORE SEMPRE PIU’ AUTOMATIZZATO? </a:t>
            </a:r>
          </a:p>
          <a:p>
            <a:pPr algn="ctr"/>
            <a:endParaRPr lang="it-IT" sz="4400" b="1" dirty="0">
              <a:solidFill>
                <a:srgbClr val="FF0000"/>
              </a:solidFill>
            </a:endParaRPr>
          </a:p>
          <a:p>
            <a:pPr algn="ctr"/>
            <a:endParaRPr lang="it-IT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5862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756D9178-C6A3-D446-B2FE-EE2A2739A63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</a:rPr>
              <a:t>CHI DEVE DARE UNA RISPOSTA 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rgbClr val="FF0000"/>
                </a:solidFill>
              </a:rPr>
              <a:t>A TALI TEMATICHE?</a:t>
            </a:r>
            <a:endParaRPr lang="it-IT" sz="3200" dirty="0"/>
          </a:p>
          <a:p>
            <a:r>
              <a:rPr lang="it-IT" sz="3600" dirty="0"/>
              <a:t>L’impresa?</a:t>
            </a:r>
          </a:p>
          <a:p>
            <a:r>
              <a:rPr lang="it-IT" sz="3600" dirty="0"/>
              <a:t>Le associazioni sindacali e di categoria?</a:t>
            </a:r>
          </a:p>
          <a:p>
            <a:r>
              <a:rPr lang="it-IT" sz="3600" dirty="0"/>
              <a:t>Le dinamiche della concorrenza?</a:t>
            </a:r>
          </a:p>
          <a:p>
            <a:r>
              <a:rPr lang="it-IT" sz="3600" dirty="0"/>
              <a:t>Le istituzioni?</a:t>
            </a:r>
          </a:p>
        </p:txBody>
      </p:sp>
    </p:spTree>
    <p:extLst>
      <p:ext uri="{BB962C8B-B14F-4D97-AF65-F5344CB8AC3E}">
        <p14:creationId xmlns:p14="http://schemas.microsoft.com/office/powerpoint/2010/main" val="1762814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62081" cy="1682421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D11441-97E8-9649-B138-6457028E53FB}"/>
              </a:ext>
            </a:extLst>
          </p:cNvPr>
          <p:cNvSpPr>
            <a:spLocks noGrp="1"/>
          </p:cNvSpPr>
          <p:nvPr/>
        </p:nvSpPr>
        <p:spPr>
          <a:xfrm>
            <a:off x="673768" y="1780675"/>
            <a:ext cx="10764253" cy="424171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4300" dirty="0"/>
              <a:t>L’adozione di moderne organizzazioni del lavoro</a:t>
            </a:r>
          </a:p>
          <a:p>
            <a:pPr marL="0" indent="0">
              <a:buNone/>
            </a:pPr>
            <a:r>
              <a:rPr lang="it-IT" sz="4300" dirty="0"/>
              <a:t>basate sull’utilizzo delle </a:t>
            </a:r>
            <a:r>
              <a:rPr lang="it-IT" sz="4300" b="1" dirty="0"/>
              <a:t>nuove tecnologie digitali</a:t>
            </a:r>
          </a:p>
          <a:p>
            <a:pPr marL="0" indent="0">
              <a:buNone/>
            </a:pPr>
            <a:r>
              <a:rPr lang="it-IT" sz="4300" dirty="0"/>
              <a:t>sta creando </a:t>
            </a:r>
            <a:r>
              <a:rPr lang="it-IT" sz="4300" b="1" dirty="0"/>
              <a:t>una vera e propria rivoluzione </a:t>
            </a:r>
          </a:p>
          <a:p>
            <a:pPr marL="0" indent="0">
              <a:buNone/>
            </a:pPr>
            <a:r>
              <a:rPr lang="it-IT" sz="4300" dirty="0"/>
              <a:t>nel mondo del lavoro e, in particolar modo, </a:t>
            </a:r>
          </a:p>
          <a:p>
            <a:pPr marL="0" indent="0">
              <a:buNone/>
            </a:pPr>
            <a:r>
              <a:rPr lang="it-IT" sz="4300" b="1" dirty="0"/>
              <a:t>nel settore logistico</a:t>
            </a:r>
            <a:r>
              <a:rPr lang="it-IT" sz="4300" dirty="0"/>
              <a:t>, tra i primi ad avere </a:t>
            </a:r>
          </a:p>
          <a:p>
            <a:pPr marL="0" indent="0">
              <a:buNone/>
            </a:pPr>
            <a:r>
              <a:rPr lang="it-IT" sz="4300" dirty="0"/>
              <a:t>saputo cogliere le opportunità </a:t>
            </a:r>
          </a:p>
          <a:p>
            <a:pPr marL="0" indent="0">
              <a:buNone/>
            </a:pPr>
            <a:r>
              <a:rPr lang="it-IT" sz="4300" dirty="0"/>
              <a:t>dell’automazione nei magazzini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9988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83024A73-2413-E744-A04E-36FD004E5E46}"/>
              </a:ext>
            </a:extLst>
          </p:cNvPr>
          <p:cNvSpPr txBox="1"/>
          <p:nvPr/>
        </p:nvSpPr>
        <p:spPr>
          <a:xfrm>
            <a:off x="1046747" y="1744579"/>
            <a:ext cx="1022684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rgbClr val="FF0000"/>
                </a:solidFill>
              </a:rPr>
              <a:t>QUALI LE CONSEGUENZE?</a:t>
            </a:r>
          </a:p>
          <a:p>
            <a:endParaRPr lang="it-IT" dirty="0"/>
          </a:p>
          <a:p>
            <a:r>
              <a:rPr lang="it-IT" sz="4000" dirty="0"/>
              <a:t>1) </a:t>
            </a:r>
            <a:r>
              <a:rPr lang="it-IT" sz="4000" b="1" dirty="0"/>
              <a:t>Una minore richiesta di lavoro dell’uomo</a:t>
            </a:r>
            <a:r>
              <a:rPr lang="it-IT" sz="4000" dirty="0"/>
              <a:t>, sostituito da macchine più veloci, più precise </a:t>
            </a:r>
            <a:br>
              <a:rPr lang="it-IT" sz="4000" dirty="0"/>
            </a:br>
            <a:r>
              <a:rPr lang="it-IT" sz="4000" dirty="0"/>
              <a:t>e, in ogni caso, utilizzabili 24 ore al giorno. </a:t>
            </a:r>
            <a:br>
              <a:rPr lang="it-IT" sz="4000" dirty="0"/>
            </a:br>
            <a:r>
              <a:rPr lang="it-IT" sz="4000" dirty="0"/>
              <a:t>Questo ha comportato e comporterà </a:t>
            </a:r>
            <a:r>
              <a:rPr lang="it-IT" sz="4000" b="1" dirty="0"/>
              <a:t>licenziamenti su vasta scala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985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065B8A85-F938-7F4A-8E14-02E053F321BC}"/>
              </a:ext>
            </a:extLst>
          </p:cNvPr>
          <p:cNvSpPr txBox="1"/>
          <p:nvPr/>
        </p:nvSpPr>
        <p:spPr>
          <a:xfrm>
            <a:off x="842211" y="1696454"/>
            <a:ext cx="101787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/>
              <a:t>2</a:t>
            </a:r>
            <a:r>
              <a:rPr lang="it-IT" sz="3600" dirty="0"/>
              <a:t>) Parallelamente chi non ha fatto gli investimenti </a:t>
            </a:r>
          </a:p>
          <a:p>
            <a:r>
              <a:rPr lang="it-IT" sz="3600" dirty="0"/>
              <a:t>ha dovuto fare leva sull’abbassamento del costo </a:t>
            </a:r>
          </a:p>
          <a:p>
            <a:r>
              <a:rPr lang="it-IT" sz="3600" dirty="0"/>
              <a:t>dei propri servizi, ingaggiando una battaglia sui prezzi. </a:t>
            </a:r>
          </a:p>
          <a:p>
            <a:r>
              <a:rPr lang="it-IT" sz="3600" b="1" dirty="0"/>
              <a:t>Ciò ha comportato una corsa al «più a meno» </a:t>
            </a:r>
          </a:p>
          <a:p>
            <a:r>
              <a:rPr lang="it-IT" sz="3600" dirty="0"/>
              <a:t>con la ricerca di soggetti terzi che avevano </a:t>
            </a:r>
            <a:br>
              <a:rPr lang="it-IT" sz="3600" dirty="0"/>
            </a:br>
            <a:r>
              <a:rPr lang="it-IT" sz="3600" dirty="0"/>
              <a:t>costo del lavoro inferiori a cui subappaltare,</a:t>
            </a:r>
          </a:p>
          <a:p>
            <a:r>
              <a:rPr lang="it-IT" sz="3600" dirty="0"/>
              <a:t>con i seguenti rischi correlati all’outsourcing:</a:t>
            </a:r>
          </a:p>
        </p:txBody>
      </p:sp>
    </p:spTree>
    <p:extLst>
      <p:ext uri="{BB962C8B-B14F-4D97-AF65-F5344CB8AC3E}">
        <p14:creationId xmlns:p14="http://schemas.microsoft.com/office/powerpoint/2010/main" val="2178556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A5EE2BE3-B9F6-4C44-84FB-60534CC0D7A8}"/>
              </a:ext>
            </a:extLst>
          </p:cNvPr>
          <p:cNvSpPr txBox="1"/>
          <p:nvPr/>
        </p:nvSpPr>
        <p:spPr>
          <a:xfrm>
            <a:off x="782053" y="1588168"/>
            <a:ext cx="1102092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/>
              <a:t>selezione degli appaltatori in linea con requisiti </a:t>
            </a:r>
            <a:br>
              <a:rPr lang="it-IT" sz="3200" dirty="0"/>
            </a:br>
            <a:r>
              <a:rPr lang="it-IT" sz="3200" dirty="0"/>
              <a:t>di affidabilità in relazione alla tipologia di servizi assegnati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/>
              <a:t>selezione di appaltatori con inadeguata solidità economica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/>
              <a:t>selezione di appaltatori con gestione scorretta </a:t>
            </a:r>
            <a:br>
              <a:rPr lang="it-IT" sz="3200" dirty="0"/>
            </a:br>
            <a:r>
              <a:rPr lang="it-IT" sz="3200" dirty="0"/>
              <a:t>degli obblighi lavoristici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it-IT" sz="3200" dirty="0"/>
              <a:t>individuazione di schemi di filiera dell’appalto </a:t>
            </a:r>
            <a:br>
              <a:rPr lang="it-IT" sz="3200" dirty="0"/>
            </a:br>
            <a:r>
              <a:rPr lang="it-IT" sz="3200" dirty="0"/>
              <a:t>che non lasciano sufficiente spazio di autonomia </a:t>
            </a:r>
            <a:br>
              <a:rPr lang="it-IT" sz="3200" dirty="0"/>
            </a:br>
            <a:r>
              <a:rPr lang="it-IT" sz="3200" dirty="0"/>
              <a:t>e rischio imprenditoriale agli appaltatori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404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62081" cy="1682421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7393FD-68EB-5E41-A538-01F7A2FEBF8D}"/>
              </a:ext>
            </a:extLst>
          </p:cNvPr>
          <p:cNvSpPr>
            <a:spLocks noGrp="1"/>
          </p:cNvSpPr>
          <p:nvPr/>
        </p:nvSpPr>
        <p:spPr>
          <a:xfrm>
            <a:off x="854242" y="1682419"/>
            <a:ext cx="10499558" cy="45181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3600" dirty="0"/>
              <a:t>3) </a:t>
            </a:r>
            <a:r>
              <a:rPr lang="it-IT" sz="3600" b="1" dirty="0"/>
              <a:t>La digitalizzazione richiede un livello minimo </a:t>
            </a:r>
          </a:p>
          <a:p>
            <a:pPr marL="0" indent="0">
              <a:buNone/>
            </a:pPr>
            <a:r>
              <a:rPr lang="it-IT" sz="3600" b="1" dirty="0"/>
              <a:t>di skill tecnologico più elevato rispetto al passato</a:t>
            </a:r>
            <a:r>
              <a:rPr lang="it-IT" sz="3600" dirty="0"/>
              <a:t>. </a:t>
            </a:r>
          </a:p>
          <a:p>
            <a:pPr marL="0" indent="0">
              <a:buNone/>
            </a:pPr>
            <a:r>
              <a:rPr lang="it-IT" sz="3600" dirty="0"/>
              <a:t>Il sindacato è molto impegnato nel richiedere maggiore</a:t>
            </a:r>
          </a:p>
          <a:p>
            <a:pPr marL="0" indent="0">
              <a:buNone/>
            </a:pPr>
            <a:r>
              <a:rPr lang="it-IT" sz="3600" dirty="0"/>
              <a:t>formazione (soprattutto nel Nord Europa). </a:t>
            </a:r>
          </a:p>
          <a:p>
            <a:pPr marL="0" indent="0">
              <a:buNone/>
            </a:pPr>
            <a:r>
              <a:rPr lang="it-IT" sz="3600" dirty="0"/>
              <a:t>Non sempre è possibile fare acquisire tali skill al personale </a:t>
            </a:r>
          </a:p>
          <a:p>
            <a:pPr marL="0" indent="0">
              <a:buNone/>
            </a:pPr>
            <a:r>
              <a:rPr lang="it-IT" sz="3600" dirty="0"/>
              <a:t>tramite la formazione: il che pone </a:t>
            </a:r>
            <a:r>
              <a:rPr lang="it-IT" sz="3600" b="1" dirty="0"/>
              <a:t>un tema di obsolescenza </a:t>
            </a:r>
          </a:p>
          <a:p>
            <a:pPr marL="0" indent="0">
              <a:buNone/>
            </a:pPr>
            <a:r>
              <a:rPr lang="it-IT" sz="3600" b="1" dirty="0"/>
              <a:t>del personale</a:t>
            </a:r>
            <a:r>
              <a:rPr lang="it-IT" sz="3600" dirty="0"/>
              <a:t>. In molti casi </a:t>
            </a:r>
            <a:r>
              <a:rPr lang="it-IT" sz="3600" b="1" dirty="0"/>
              <a:t>non si tratta di ridurre </a:t>
            </a:r>
          </a:p>
          <a:p>
            <a:pPr marL="0" indent="0">
              <a:buNone/>
            </a:pPr>
            <a:r>
              <a:rPr lang="it-IT" sz="3600" b="1" dirty="0"/>
              <a:t>il personale, ma di assumerne di nuovo e «skillato». </a:t>
            </a:r>
          </a:p>
          <a:p>
            <a:pPr marL="0" indent="0">
              <a:buNone/>
            </a:pPr>
            <a:r>
              <a:rPr lang="it-IT" sz="3600" dirty="0"/>
              <a:t>Ciò comporta i cosiddetti </a:t>
            </a:r>
            <a:r>
              <a:rPr lang="it-IT" sz="3600" b="1" dirty="0"/>
              <a:t>«licenziamenti tecnologici»</a:t>
            </a:r>
          </a:p>
          <a:p>
            <a:pPr algn="just"/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6885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FA23B5F6-1B57-5F46-92F6-F7D67616C35D}"/>
              </a:ext>
            </a:extLst>
          </p:cNvPr>
          <p:cNvSpPr txBox="1"/>
          <p:nvPr/>
        </p:nvSpPr>
        <p:spPr>
          <a:xfrm>
            <a:off x="481263" y="1660358"/>
            <a:ext cx="103351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dirty="0"/>
              <a:t>4) La contemporanea contrazione del bisogno </a:t>
            </a:r>
            <a:br>
              <a:rPr lang="it-IT" sz="3600" dirty="0"/>
            </a:br>
            <a:r>
              <a:rPr lang="it-IT" sz="3600" dirty="0"/>
              <a:t>di forza-lavoro e la necessità di personale più qualificato sta creando </a:t>
            </a:r>
            <a:r>
              <a:rPr lang="it-IT" sz="3600" b="1" dirty="0"/>
              <a:t>un esercito di disoccupati, </a:t>
            </a:r>
          </a:p>
          <a:p>
            <a:r>
              <a:rPr lang="it-IT" sz="3600" b="1" dirty="0"/>
              <a:t>in parte non ulteriormente occupabili</a:t>
            </a:r>
            <a:r>
              <a:rPr lang="it-IT" sz="3600" dirty="0"/>
              <a:t>, che le Istituzioni e le organizzazioni internazionali stanno studiando da tempo; uno dei temi più scottanti </a:t>
            </a:r>
            <a:br>
              <a:rPr lang="it-IT" sz="3600" dirty="0"/>
            </a:br>
            <a:r>
              <a:rPr lang="it-IT" sz="3600" dirty="0"/>
              <a:t>è </a:t>
            </a:r>
            <a:r>
              <a:rPr lang="it-IT" sz="3600" b="1" dirty="0"/>
              <a:t>la gestione di questi  «baby pensionati tecnologici»</a:t>
            </a:r>
          </a:p>
        </p:txBody>
      </p:sp>
    </p:spTree>
    <p:extLst>
      <p:ext uri="{BB962C8B-B14F-4D97-AF65-F5344CB8AC3E}">
        <p14:creationId xmlns:p14="http://schemas.microsoft.com/office/powerpoint/2010/main" val="13856572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62081" cy="1682421"/>
          </a:xfrm>
          <a:prstGeom prst="rect">
            <a:avLst/>
          </a:pr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2534BD-DFFB-104A-933A-AC6DD272D3A6}"/>
              </a:ext>
            </a:extLst>
          </p:cNvPr>
          <p:cNvSpPr>
            <a:spLocks noGrp="1"/>
          </p:cNvSpPr>
          <p:nvPr/>
        </p:nvSpPr>
        <p:spPr>
          <a:xfrm>
            <a:off x="838200" y="169511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4000" b="1" dirty="0">
                <a:solidFill>
                  <a:srgbClr val="FF0000"/>
                </a:solidFill>
              </a:rPr>
              <a:t>NUOVE LIBERTA’ O NUOVE SCHIAVITU’?</a:t>
            </a:r>
          </a:p>
          <a:p>
            <a:pPr marL="0" indent="0">
              <a:buNone/>
            </a:pPr>
            <a:r>
              <a:rPr lang="it-IT" sz="3600" dirty="0"/>
              <a:t>La digitalizzazione sta creando una separazione tra: </a:t>
            </a:r>
          </a:p>
          <a:p>
            <a:pPr marL="0" indent="0">
              <a:buNone/>
            </a:pPr>
            <a:endParaRPr lang="it-IT" sz="2000" dirty="0"/>
          </a:p>
          <a:p>
            <a:pPr marL="514350" indent="-514350">
              <a:buAutoNum type="alphaUcParenR"/>
            </a:pPr>
            <a:r>
              <a:rPr lang="it-IT" sz="3600" b="1" dirty="0"/>
              <a:t>chi potrà migliorare la propria vita lavorativa </a:t>
            </a:r>
          </a:p>
          <a:p>
            <a:pPr marL="0" indent="0">
              <a:buNone/>
            </a:pPr>
            <a:r>
              <a:rPr lang="it-IT" sz="3600" dirty="0"/>
              <a:t>(ad esempio svincolandola da orari e luoghi di lavoro) 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3600" b="1" dirty="0"/>
              <a:t>B) chi potrà intraprendere nuove professioni </a:t>
            </a:r>
            <a:br>
              <a:rPr lang="it-IT" sz="3600" b="1" dirty="0"/>
            </a:br>
            <a:r>
              <a:rPr lang="it-IT" sz="3600" b="1" dirty="0"/>
              <a:t>sino a ieri nemmeno ipotizzabili</a:t>
            </a:r>
          </a:p>
          <a:p>
            <a:pPr marL="514350" indent="-514350">
              <a:buAutoNum type="alphaUcParenR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004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3CE7A239-9F72-7B48-8E1D-F51615F77105}"/>
              </a:ext>
            </a:extLst>
          </p:cNvPr>
          <p:cNvSpPr/>
          <p:nvPr/>
        </p:nvSpPr>
        <p:spPr>
          <a:xfrm>
            <a:off x="649706" y="1784194"/>
            <a:ext cx="108043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b="1" dirty="0"/>
              <a:t>C) chi verrà affiancato e diretto dalle macchine </a:t>
            </a:r>
            <a:br>
              <a:rPr lang="it-IT" sz="3600" dirty="0"/>
            </a:br>
            <a:r>
              <a:rPr lang="it-IT" sz="3600" dirty="0"/>
              <a:t>(a esempio uso di braccialetti e simili) </a:t>
            </a:r>
            <a:br>
              <a:rPr lang="it-IT" sz="3600" dirty="0"/>
            </a:br>
            <a:r>
              <a:rPr lang="it-IT" sz="3600" dirty="0"/>
              <a:t>con perdita progressiva di autonomia </a:t>
            </a:r>
            <a:br>
              <a:rPr lang="it-IT" sz="3600" dirty="0"/>
            </a:br>
            <a:endParaRPr lang="it-IT" sz="3600" dirty="0"/>
          </a:p>
          <a:p>
            <a:r>
              <a:rPr lang="it-IT" sz="3600" b="1" dirty="0"/>
              <a:t>D) chi verrà retribuito unicamente per la durata </a:t>
            </a:r>
            <a:r>
              <a:rPr lang="it-IT" sz="3600" dirty="0"/>
              <a:t>(misurabile al secondo) </a:t>
            </a:r>
            <a:r>
              <a:rPr lang="it-IT" sz="3600" b="1" dirty="0"/>
              <a:t>della propria prestazione</a:t>
            </a:r>
          </a:p>
        </p:txBody>
      </p:sp>
    </p:spTree>
    <p:extLst>
      <p:ext uri="{BB962C8B-B14F-4D97-AF65-F5344CB8AC3E}">
        <p14:creationId xmlns:p14="http://schemas.microsoft.com/office/powerpoint/2010/main" val="3936693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291</Words>
  <Application>Microsoft Macintosh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ornella giola</cp:lastModifiedBy>
  <cp:revision>33</cp:revision>
  <dcterms:created xsi:type="dcterms:W3CDTF">2019-09-30T10:16:11Z</dcterms:created>
  <dcterms:modified xsi:type="dcterms:W3CDTF">2019-10-25T08:29:42Z</dcterms:modified>
</cp:coreProperties>
</file>