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handoutMasterIdLst>
    <p:handoutMasterId r:id="rId24"/>
  </p:handoutMasterIdLst>
  <p:sldIdLst>
    <p:sldId id="256" r:id="rId3"/>
    <p:sldId id="257" r:id="rId4"/>
    <p:sldId id="268" r:id="rId5"/>
    <p:sldId id="259" r:id="rId6"/>
    <p:sldId id="258" r:id="rId7"/>
    <p:sldId id="260" r:id="rId8"/>
    <p:sldId id="272" r:id="rId9"/>
    <p:sldId id="273" r:id="rId10"/>
    <p:sldId id="262" r:id="rId11"/>
    <p:sldId id="266" r:id="rId12"/>
    <p:sldId id="269" r:id="rId13"/>
    <p:sldId id="270" r:id="rId14"/>
    <p:sldId id="261" r:id="rId15"/>
    <p:sldId id="271" r:id="rId16"/>
    <p:sldId id="274" r:id="rId17"/>
    <p:sldId id="275" r:id="rId18"/>
    <p:sldId id="276" r:id="rId19"/>
    <p:sldId id="263" r:id="rId20"/>
    <p:sldId id="278" r:id="rId21"/>
    <p:sldId id="277" r:id="rId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58FEF-6196-4A22-9C2B-AD329037E624}" v="63" dt="2019-01-22T08:15:11.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autoAdjust="0"/>
    <p:restoredTop sz="96516" autoAdjust="0"/>
  </p:normalViewPr>
  <p:slideViewPr>
    <p:cSldViewPr snapToGrid="0" snapToObjects="1">
      <p:cViewPr varScale="1">
        <p:scale>
          <a:sx n="90" d="100"/>
          <a:sy n="90" d="100"/>
        </p:scale>
        <p:origin x="14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66496-A0ED-D04B-B41C-042175DC4038}" type="datetimeFigureOut">
              <a:rPr lang="it-IT" smtClean="0"/>
              <a:t>23/01/2019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881BAB-5957-1644-A40F-56D9BF29C83E}" type="slidenum">
              <a:rPr lang="it-IT" smtClean="0"/>
              <a:t>‹N›</a:t>
            </a:fld>
            <a:endParaRPr lang="it-IT"/>
          </a:p>
        </p:txBody>
      </p:sp>
    </p:spTree>
    <p:extLst>
      <p:ext uri="{BB962C8B-B14F-4D97-AF65-F5344CB8AC3E}">
        <p14:creationId xmlns:p14="http://schemas.microsoft.com/office/powerpoint/2010/main" val="232790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A5078-7224-B244-B504-A0DC7E3BCB26}" type="datetimeFigureOut">
              <a:rPr lang="it-IT" smtClean="0"/>
              <a:t>23/01/2019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11D0A-E3C0-BA42-BD93-2BDAF82D3196}" type="slidenum">
              <a:rPr lang="it-IT" smtClean="0"/>
              <a:t>‹N›</a:t>
            </a:fld>
            <a:endParaRPr lang="it-IT"/>
          </a:p>
        </p:txBody>
      </p:sp>
    </p:spTree>
    <p:extLst>
      <p:ext uri="{BB962C8B-B14F-4D97-AF65-F5344CB8AC3E}">
        <p14:creationId xmlns:p14="http://schemas.microsoft.com/office/powerpoint/2010/main" val="1959633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7" name="CasellaDiTesto 6"/>
          <p:cNvSpPr txBox="1"/>
          <p:nvPr userDrawn="1"/>
        </p:nvSpPr>
        <p:spPr>
          <a:xfrm>
            <a:off x="6444138" y="6233239"/>
            <a:ext cx="1026544" cy="246221"/>
          </a:xfrm>
          <a:prstGeom prst="rect">
            <a:avLst/>
          </a:prstGeom>
          <a:noFill/>
        </p:spPr>
        <p:txBody>
          <a:bodyPr wrap="square" rtlCol="0">
            <a:spAutoFit/>
          </a:bodyPr>
          <a:lstStyle/>
          <a:p>
            <a:pPr algn="r"/>
            <a:fld id="{92EFC318-EE9D-FC46-B7CE-4CFB9BF84A97}" type="slidenum">
              <a:rPr lang="it-IT" sz="1000" smtClean="0"/>
              <a:pPr algn="r"/>
              <a:t>‹N›</a:t>
            </a:fld>
            <a:endParaRPr lang="it-IT" sz="1000" dirty="0"/>
          </a:p>
        </p:txBody>
      </p:sp>
    </p:spTree>
    <p:extLst>
      <p:ext uri="{BB962C8B-B14F-4D97-AF65-F5344CB8AC3E}">
        <p14:creationId xmlns:p14="http://schemas.microsoft.com/office/powerpoint/2010/main" val="86252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309686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97170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031D143-387A-A044-8BD4-9D3971DE36B5}" type="datetimeFigureOut">
              <a:rPr lang="it-IT" smtClean="0"/>
              <a:t>23/01/2019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345242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31D143-387A-A044-8BD4-9D3971DE36B5}" type="datetimeFigureOut">
              <a:rPr lang="it-IT" smtClean="0"/>
              <a:t>23/01/2019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318663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31D143-387A-A044-8BD4-9D3971DE36B5}" type="datetimeFigureOut">
              <a:rPr lang="it-IT" smtClean="0"/>
              <a:t>23/01/2019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351542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031D143-387A-A044-8BD4-9D3971DE36B5}" type="datetimeFigureOut">
              <a:rPr lang="it-IT" smtClean="0"/>
              <a:t>23/01/2019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4262647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031D143-387A-A044-8BD4-9D3971DE36B5}" type="datetimeFigureOut">
              <a:rPr lang="it-IT" smtClean="0"/>
              <a:t>23/01/2019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2181979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7031D143-387A-A044-8BD4-9D3971DE36B5}" type="datetimeFigureOut">
              <a:rPr lang="it-IT" smtClean="0"/>
              <a:t>23/01/2019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4229056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31D143-387A-A044-8BD4-9D3971DE36B5}" type="datetimeFigureOut">
              <a:rPr lang="it-IT" smtClean="0"/>
              <a:t>23/01/2019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44688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31D143-387A-A044-8BD4-9D3971DE36B5}" type="datetimeFigureOut">
              <a:rPr lang="it-IT" smtClean="0"/>
              <a:t>23/01/2019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39199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3046708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31D143-387A-A044-8BD4-9D3971DE36B5}" type="datetimeFigureOut">
              <a:rPr lang="it-IT" smtClean="0"/>
              <a:t>23/01/2019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2842321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31D143-387A-A044-8BD4-9D3971DE36B5}" type="datetimeFigureOut">
              <a:rPr lang="it-IT" smtClean="0"/>
              <a:t>23/01/2019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2082023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31D143-387A-A044-8BD4-9D3971DE36B5}" type="datetimeFigureOut">
              <a:rPr lang="it-IT" smtClean="0"/>
              <a:t>23/01/2019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8660CA-0FB0-B646-8458-D5B00280D9DF}" type="slidenum">
              <a:rPr lang="it-IT" smtClean="0"/>
              <a:t>‹N›</a:t>
            </a:fld>
            <a:endParaRPr lang="it-IT"/>
          </a:p>
        </p:txBody>
      </p:sp>
    </p:spTree>
    <p:extLst>
      <p:ext uri="{BB962C8B-B14F-4D97-AF65-F5344CB8AC3E}">
        <p14:creationId xmlns:p14="http://schemas.microsoft.com/office/powerpoint/2010/main" val="29525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129613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268338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239863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102920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312900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16655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39FBFB84-C50B-3340-B74D-D0A9C5A66D15}" type="datetimeFigureOut">
              <a:rPr lang="it-IT" smtClean="0"/>
              <a:t>23/01/2019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62506D84-42BD-4541-8986-367765824AD8}" type="slidenum">
              <a:rPr lang="it-IT" smtClean="0"/>
              <a:t>‹N›</a:t>
            </a:fld>
            <a:endParaRPr lang="it-IT"/>
          </a:p>
        </p:txBody>
      </p:sp>
    </p:spTree>
    <p:extLst>
      <p:ext uri="{BB962C8B-B14F-4D97-AF65-F5344CB8AC3E}">
        <p14:creationId xmlns:p14="http://schemas.microsoft.com/office/powerpoint/2010/main" val="407539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descr="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6957410" y="6131483"/>
            <a:ext cx="618028" cy="365125"/>
          </a:xfrm>
          <a:prstGeom prst="rect">
            <a:avLst/>
          </a:prstGeom>
        </p:spPr>
        <p:txBody>
          <a:bodyPr vert="horz" lIns="91440" tIns="45720" rIns="91440" bIns="45720" rtlCol="0" anchor="ctr"/>
          <a:lstStyle>
            <a:lvl1pPr algn="r">
              <a:defRPr sz="1000">
                <a:solidFill>
                  <a:srgbClr val="000000"/>
                </a:solidFill>
              </a:defRPr>
            </a:lvl1pPr>
          </a:lstStyle>
          <a:p>
            <a:fld id="{4D656E3A-2A3E-6A49-901C-734C84097891}" type="slidenum">
              <a:rPr lang="it-IT" smtClean="0"/>
              <a:t>‹N›</a:t>
            </a:fld>
            <a:endParaRPr lang="it-IT" dirty="0"/>
          </a:p>
        </p:txBody>
      </p:sp>
    </p:spTree>
    <p:extLst>
      <p:ext uri="{BB962C8B-B14F-4D97-AF65-F5344CB8AC3E}">
        <p14:creationId xmlns:p14="http://schemas.microsoft.com/office/powerpoint/2010/main" val="241934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1D143-387A-A044-8BD4-9D3971DE36B5}" type="datetimeFigureOut">
              <a:rPr lang="it-IT" smtClean="0"/>
              <a:t>23/01/2019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660CA-0FB0-B646-8458-D5B00280D9DF}" type="slidenum">
              <a:rPr lang="it-IT" smtClean="0"/>
              <a:t>‹N›</a:t>
            </a:fld>
            <a:endParaRPr lang="it-IT"/>
          </a:p>
        </p:txBody>
      </p:sp>
    </p:spTree>
    <p:extLst>
      <p:ext uri="{BB962C8B-B14F-4D97-AF65-F5344CB8AC3E}">
        <p14:creationId xmlns:p14="http://schemas.microsoft.com/office/powerpoint/2010/main" val="132362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fammispazio.it/" TargetMode="External"/><Relationship Id="rId13" Type="http://schemas.openxmlformats.org/officeDocument/2006/relationships/hyperlink" Target="http://www.borsacarichi24.it/" TargetMode="External"/><Relationship Id="rId18" Type="http://schemas.openxmlformats.org/officeDocument/2006/relationships/image" Target="../media/image44.png"/><Relationship Id="rId3" Type="http://schemas.openxmlformats.org/officeDocument/2006/relationships/hyperlink" Target="https://www.vahgo.com/home" TargetMode="External"/><Relationship Id="rId7" Type="http://schemas.openxmlformats.org/officeDocument/2006/relationships/hyperlink" Target="http://www.sendilo.it/" TargetMode="External"/><Relationship Id="rId12" Type="http://schemas.openxmlformats.org/officeDocument/2006/relationships/hyperlink" Target="https://www.siwego.com/siwego-professional/" TargetMode="External"/><Relationship Id="rId17" Type="http://schemas.openxmlformats.org/officeDocument/2006/relationships/image" Target="../media/image3.png"/><Relationship Id="rId2" Type="http://schemas.openxmlformats.org/officeDocument/2006/relationships/hyperlink" Target="https://www.transpobank.it/" TargetMode="External"/><Relationship Id="rId16" Type="http://schemas.openxmlformats.org/officeDocument/2006/relationships/hyperlink" Target="https://www.trasportirizzo.it/borsa-carichi/" TargetMode="External"/><Relationship Id="rId1" Type="http://schemas.openxmlformats.org/officeDocument/2006/relationships/slideLayout" Target="../slideLayouts/slideLayout1.xml"/><Relationship Id="rId6" Type="http://schemas.openxmlformats.org/officeDocument/2006/relationships/hyperlink" Target="https://www.timocom.it/borsa-di-carico" TargetMode="External"/><Relationship Id="rId11" Type="http://schemas.openxmlformats.org/officeDocument/2006/relationships/hyperlink" Target="https://www.spedity.com/" TargetMode="External"/><Relationship Id="rId5" Type="http://schemas.openxmlformats.org/officeDocument/2006/relationships/hyperlink" Target="https://www.wtransnet.com/it/" TargetMode="External"/><Relationship Id="rId15" Type="http://schemas.openxmlformats.org/officeDocument/2006/relationships/hyperlink" Target="http://www.lkw-walter.it/it/trasportatore/borsa-di-carichi-merce-loads-today" TargetMode="External"/><Relationship Id="rId10" Type="http://schemas.openxmlformats.org/officeDocument/2006/relationships/hyperlink" Target="https://www.spedingo.com/it/" TargetMode="External"/><Relationship Id="rId4" Type="http://schemas.openxmlformats.org/officeDocument/2006/relationships/hyperlink" Target="https://teleroute.com/it-it/" TargetMode="External"/><Relationship Id="rId9" Type="http://schemas.openxmlformats.org/officeDocument/2006/relationships/hyperlink" Target="https://www.transporeon.com/it/" TargetMode="External"/><Relationship Id="rId14" Type="http://schemas.openxmlformats.org/officeDocument/2006/relationships/hyperlink" Target="http://www.etrucknet.i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residenza@freightleader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02"/>
            <a:ext cx="9144000" cy="6858000"/>
          </a:xfrm>
          <a:prstGeom prst="rect">
            <a:avLst/>
          </a:prstGeom>
        </p:spPr>
      </p:pic>
      <p:sp>
        <p:nvSpPr>
          <p:cNvPr id="3" name="Sottotitolo 2"/>
          <p:cNvSpPr>
            <a:spLocks noGrp="1"/>
          </p:cNvSpPr>
          <p:nvPr>
            <p:ph type="subTitle" idx="1"/>
          </p:nvPr>
        </p:nvSpPr>
        <p:spPr>
          <a:xfrm>
            <a:off x="562323" y="2156386"/>
            <a:ext cx="3477178" cy="1918722"/>
          </a:xfrm>
        </p:spPr>
        <p:txBody>
          <a:bodyPr>
            <a:normAutofit lnSpcReduction="10000"/>
          </a:bodyPr>
          <a:lstStyle/>
          <a:p>
            <a:pPr algn="l">
              <a:lnSpc>
                <a:spcPct val="80000"/>
              </a:lnSpc>
            </a:pPr>
            <a:r>
              <a:rPr lang="it-IT" sz="2800" dirty="0" err="1">
                <a:solidFill>
                  <a:schemeClr val="bg1"/>
                </a:solidFill>
              </a:rPr>
              <a:t>Circular</a:t>
            </a:r>
            <a:r>
              <a:rPr lang="it-IT" sz="2800" dirty="0">
                <a:solidFill>
                  <a:schemeClr val="bg1"/>
                </a:solidFill>
              </a:rPr>
              <a:t> economy e sharing </a:t>
            </a:r>
            <a:r>
              <a:rPr lang="it-IT" sz="2800" dirty="0" err="1">
                <a:solidFill>
                  <a:schemeClr val="bg1"/>
                </a:solidFill>
              </a:rPr>
              <a:t>logistics</a:t>
            </a:r>
            <a:endParaRPr lang="it-IT" sz="2800" dirty="0">
              <a:solidFill>
                <a:schemeClr val="bg1"/>
              </a:solidFill>
            </a:endParaRPr>
          </a:p>
          <a:p>
            <a:pPr algn="l">
              <a:lnSpc>
                <a:spcPct val="80000"/>
              </a:lnSpc>
            </a:pPr>
            <a:endParaRPr lang="it-IT" sz="2800" dirty="0">
              <a:solidFill>
                <a:schemeClr val="bg1"/>
              </a:solidFill>
            </a:endParaRPr>
          </a:p>
          <a:p>
            <a:pPr algn="l">
              <a:lnSpc>
                <a:spcPct val="80000"/>
              </a:lnSpc>
            </a:pPr>
            <a:r>
              <a:rPr lang="it-IT" sz="2800" dirty="0">
                <a:solidFill>
                  <a:schemeClr val="bg1"/>
                </a:solidFill>
              </a:rPr>
              <a:t>Economia circolare e logistica condivisa</a:t>
            </a:r>
          </a:p>
        </p:txBody>
      </p:sp>
      <p:sp>
        <p:nvSpPr>
          <p:cNvPr id="8" name="Sottotitolo 2"/>
          <p:cNvSpPr txBox="1">
            <a:spLocks/>
          </p:cNvSpPr>
          <p:nvPr/>
        </p:nvSpPr>
        <p:spPr>
          <a:xfrm>
            <a:off x="562322" y="4215161"/>
            <a:ext cx="3635935" cy="107718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pPr>
            <a:r>
              <a:rPr lang="it-IT" sz="2000" b="1" dirty="0">
                <a:solidFill>
                  <a:srgbClr val="000000"/>
                </a:solidFill>
              </a:rPr>
              <a:t>MASSIMO MARCIANI</a:t>
            </a:r>
          </a:p>
          <a:p>
            <a:pPr algn="l">
              <a:lnSpc>
                <a:spcPct val="80000"/>
              </a:lnSpc>
            </a:pPr>
            <a:r>
              <a:rPr lang="it-IT" sz="2000">
                <a:solidFill>
                  <a:srgbClr val="000000"/>
                </a:solidFill>
              </a:rPr>
              <a:t>Presidente</a:t>
            </a:r>
            <a:endParaRPr lang="it-IT" sz="2000" dirty="0">
              <a:solidFill>
                <a:srgbClr val="000000"/>
              </a:solidFill>
            </a:endParaRPr>
          </a:p>
          <a:p>
            <a:pPr algn="l">
              <a:lnSpc>
                <a:spcPct val="80000"/>
              </a:lnSpc>
            </a:pPr>
            <a:r>
              <a:rPr lang="it-IT" sz="2000" dirty="0" err="1">
                <a:solidFill>
                  <a:srgbClr val="000000"/>
                </a:solidFill>
              </a:rPr>
              <a:t>Freight</a:t>
            </a:r>
            <a:r>
              <a:rPr lang="it-IT" sz="2000" dirty="0">
                <a:solidFill>
                  <a:srgbClr val="000000"/>
                </a:solidFill>
              </a:rPr>
              <a:t> </a:t>
            </a:r>
            <a:r>
              <a:rPr lang="it-IT" sz="2000" dirty="0" err="1">
                <a:solidFill>
                  <a:srgbClr val="000000"/>
                </a:solidFill>
              </a:rPr>
              <a:t>Leaders</a:t>
            </a:r>
            <a:r>
              <a:rPr lang="it-IT" sz="2000" dirty="0">
                <a:solidFill>
                  <a:srgbClr val="000000"/>
                </a:solidFill>
              </a:rPr>
              <a:t> </a:t>
            </a:r>
            <a:r>
              <a:rPr lang="it-IT" sz="2000" dirty="0" err="1">
                <a:solidFill>
                  <a:srgbClr val="000000"/>
                </a:solidFill>
              </a:rPr>
              <a:t>Council</a:t>
            </a:r>
            <a:endParaRPr lang="it-IT" sz="2000" dirty="0">
              <a:solidFill>
                <a:srgbClr val="000000"/>
              </a:solidFill>
            </a:endParaRPr>
          </a:p>
        </p:txBody>
      </p:sp>
    </p:spTree>
    <p:extLst>
      <p:ext uri="{BB962C8B-B14F-4D97-AF65-F5344CB8AC3E}">
        <p14:creationId xmlns:p14="http://schemas.microsoft.com/office/powerpoint/2010/main" val="260185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10363" y="1355652"/>
            <a:ext cx="8410353" cy="4427260"/>
          </a:xfrm>
        </p:spPr>
        <p:txBody>
          <a:bodyPr>
            <a:normAutofit lnSpcReduction="10000"/>
          </a:bodyPr>
          <a:lstStyle/>
          <a:p>
            <a:r>
              <a:rPr lang="en-US" dirty="0">
                <a:solidFill>
                  <a:srgbClr val="00B0F0"/>
                </a:solidFill>
              </a:rPr>
              <a:t>Circular Economy  </a:t>
            </a:r>
          </a:p>
          <a:p>
            <a:r>
              <a:rPr lang="en-US" dirty="0">
                <a:solidFill>
                  <a:schemeClr val="tx1"/>
                </a:solidFill>
              </a:rPr>
              <a:t>an alternative model decoupling growth from scarce resource use – provides the key to managing this challenge at both the macro and micro level, allowing economic development within natural resource limits and allowing companies to innovate to enable customers and users </a:t>
            </a:r>
          </a:p>
          <a:p>
            <a:r>
              <a:rPr lang="en-US" dirty="0">
                <a:solidFill>
                  <a:srgbClr val="00B0F0"/>
                </a:solidFill>
              </a:rPr>
              <a:t>to do ‘more with less’.</a:t>
            </a:r>
          </a:p>
          <a:p>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2"/>
          <a:stretch>
            <a:fillRect/>
          </a:stretch>
        </p:blipFill>
        <p:spPr>
          <a:xfrm>
            <a:off x="3710141" y="0"/>
            <a:ext cx="1428750" cy="1143000"/>
          </a:xfrm>
          <a:prstGeom prst="rect">
            <a:avLst/>
          </a:prstGeom>
        </p:spPr>
      </p:pic>
    </p:spTree>
    <p:extLst>
      <p:ext uri="{BB962C8B-B14F-4D97-AF65-F5344CB8AC3E}">
        <p14:creationId xmlns:p14="http://schemas.microsoft.com/office/powerpoint/2010/main" val="98538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10363" y="1355652"/>
            <a:ext cx="8410353" cy="4427260"/>
          </a:xfrm>
        </p:spPr>
        <p:txBody>
          <a:bodyPr>
            <a:normAutofit/>
          </a:bodyPr>
          <a:lstStyle/>
          <a:p>
            <a:r>
              <a:rPr lang="en-US" dirty="0">
                <a:solidFill>
                  <a:schemeClr val="tx1"/>
                </a:solidFill>
              </a:rPr>
              <a:t>Five circular business models </a:t>
            </a:r>
          </a:p>
          <a:p>
            <a:r>
              <a:rPr lang="en-US" dirty="0">
                <a:solidFill>
                  <a:srgbClr val="00B0F0"/>
                </a:solidFill>
              </a:rPr>
              <a:t>Circular Supplies, Resource Recovery, Product Life Extension, Sharing Platforms and Product as a Service </a:t>
            </a:r>
          </a:p>
          <a:p>
            <a:r>
              <a:rPr lang="en-US" dirty="0">
                <a:solidFill>
                  <a:schemeClr val="tx1"/>
                </a:solidFill>
              </a:rPr>
              <a:t>and technologies—in particular ‘digital’ in the form of social media, cloud computing, analytics and mobility—are enabling speed and scale in ways not seen before.</a:t>
            </a:r>
          </a:p>
          <a:p>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2"/>
          <a:stretch>
            <a:fillRect/>
          </a:stretch>
        </p:blipFill>
        <p:spPr>
          <a:xfrm>
            <a:off x="3710141" y="0"/>
            <a:ext cx="1428750" cy="1143000"/>
          </a:xfrm>
          <a:prstGeom prst="rect">
            <a:avLst/>
          </a:prstGeom>
        </p:spPr>
      </p:pic>
    </p:spTree>
    <p:extLst>
      <p:ext uri="{BB962C8B-B14F-4D97-AF65-F5344CB8AC3E}">
        <p14:creationId xmlns:p14="http://schemas.microsoft.com/office/powerpoint/2010/main" val="335546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4FAC2AC-3B29-462B-8B2C-55949B992899}"/>
              </a:ext>
            </a:extLst>
          </p:cNvPr>
          <p:cNvPicPr>
            <a:picLocks noChangeAspect="1"/>
          </p:cNvPicPr>
          <p:nvPr/>
        </p:nvPicPr>
        <p:blipFill>
          <a:blip r:embed="rId2"/>
          <a:stretch>
            <a:fillRect/>
          </a:stretch>
        </p:blipFill>
        <p:spPr>
          <a:xfrm>
            <a:off x="725451" y="406120"/>
            <a:ext cx="7163908" cy="5378545"/>
          </a:xfrm>
          <a:prstGeom prst="rect">
            <a:avLst/>
          </a:prstGeom>
        </p:spPr>
      </p:pic>
    </p:spTree>
    <p:extLst>
      <p:ext uri="{BB962C8B-B14F-4D97-AF65-F5344CB8AC3E}">
        <p14:creationId xmlns:p14="http://schemas.microsoft.com/office/powerpoint/2010/main" val="234353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C2E701D-17B3-42F8-9CBC-24FB146E7F0B}"/>
              </a:ext>
            </a:extLst>
          </p:cNvPr>
          <p:cNvPicPr>
            <a:picLocks noChangeAspect="1"/>
          </p:cNvPicPr>
          <p:nvPr/>
        </p:nvPicPr>
        <p:blipFill>
          <a:blip r:embed="rId2"/>
          <a:stretch>
            <a:fillRect/>
          </a:stretch>
        </p:blipFill>
        <p:spPr>
          <a:xfrm>
            <a:off x="0" y="502470"/>
            <a:ext cx="9144000" cy="5321431"/>
          </a:xfrm>
          <a:prstGeom prst="rect">
            <a:avLst/>
          </a:prstGeom>
        </p:spPr>
      </p:pic>
    </p:spTree>
    <p:extLst>
      <p:ext uri="{BB962C8B-B14F-4D97-AF65-F5344CB8AC3E}">
        <p14:creationId xmlns:p14="http://schemas.microsoft.com/office/powerpoint/2010/main" val="305879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D519592-2C5E-48AE-BA2C-F00FC7893801}"/>
              </a:ext>
            </a:extLst>
          </p:cNvPr>
          <p:cNvPicPr>
            <a:picLocks noChangeAspect="1"/>
          </p:cNvPicPr>
          <p:nvPr/>
        </p:nvPicPr>
        <p:blipFill>
          <a:blip r:embed="rId2"/>
          <a:stretch>
            <a:fillRect/>
          </a:stretch>
        </p:blipFill>
        <p:spPr>
          <a:xfrm>
            <a:off x="0" y="258972"/>
            <a:ext cx="9144000" cy="5510715"/>
          </a:xfrm>
          <a:prstGeom prst="rect">
            <a:avLst/>
          </a:prstGeom>
        </p:spPr>
      </p:pic>
    </p:spTree>
    <p:extLst>
      <p:ext uri="{BB962C8B-B14F-4D97-AF65-F5344CB8AC3E}">
        <p14:creationId xmlns:p14="http://schemas.microsoft.com/office/powerpoint/2010/main" val="2679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D0CEDDA-DD4A-45B7-AC86-887213A0FACF}"/>
              </a:ext>
            </a:extLst>
          </p:cNvPr>
          <p:cNvPicPr>
            <a:picLocks noChangeAspect="1"/>
          </p:cNvPicPr>
          <p:nvPr/>
        </p:nvPicPr>
        <p:blipFill>
          <a:blip r:embed="rId2"/>
          <a:stretch>
            <a:fillRect/>
          </a:stretch>
        </p:blipFill>
        <p:spPr>
          <a:xfrm>
            <a:off x="0" y="375899"/>
            <a:ext cx="9144000" cy="5276864"/>
          </a:xfrm>
          <a:prstGeom prst="rect">
            <a:avLst/>
          </a:prstGeom>
        </p:spPr>
      </p:pic>
    </p:spTree>
    <p:extLst>
      <p:ext uri="{BB962C8B-B14F-4D97-AF65-F5344CB8AC3E}">
        <p14:creationId xmlns:p14="http://schemas.microsoft.com/office/powerpoint/2010/main" val="263898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C06654B-7367-45DE-9E9A-3750CF959E2B}"/>
              </a:ext>
            </a:extLst>
          </p:cNvPr>
          <p:cNvPicPr>
            <a:picLocks noChangeAspect="1"/>
          </p:cNvPicPr>
          <p:nvPr/>
        </p:nvPicPr>
        <p:blipFill>
          <a:blip r:embed="rId2"/>
          <a:stretch>
            <a:fillRect/>
          </a:stretch>
        </p:blipFill>
        <p:spPr>
          <a:xfrm>
            <a:off x="1988287" y="3157870"/>
            <a:ext cx="6652781" cy="2991499"/>
          </a:xfrm>
          <a:prstGeom prst="rect">
            <a:avLst/>
          </a:prstGeom>
        </p:spPr>
      </p:pic>
      <p:pic>
        <p:nvPicPr>
          <p:cNvPr id="2" name="Immagine 1">
            <a:extLst>
              <a:ext uri="{FF2B5EF4-FFF2-40B4-BE49-F238E27FC236}">
                <a16:creationId xmlns:a16="http://schemas.microsoft.com/office/drawing/2014/main" id="{D13E6BFB-A385-4E9B-904E-C7B4F017F48E}"/>
              </a:ext>
            </a:extLst>
          </p:cNvPr>
          <p:cNvPicPr>
            <a:picLocks noChangeAspect="1"/>
          </p:cNvPicPr>
          <p:nvPr/>
        </p:nvPicPr>
        <p:blipFill>
          <a:blip r:embed="rId3"/>
          <a:stretch>
            <a:fillRect/>
          </a:stretch>
        </p:blipFill>
        <p:spPr>
          <a:xfrm>
            <a:off x="1" y="1"/>
            <a:ext cx="7155712" cy="3245688"/>
          </a:xfrm>
          <a:prstGeom prst="rect">
            <a:avLst/>
          </a:prstGeom>
        </p:spPr>
      </p:pic>
    </p:spTree>
    <p:extLst>
      <p:ext uri="{BB962C8B-B14F-4D97-AF65-F5344CB8AC3E}">
        <p14:creationId xmlns:p14="http://schemas.microsoft.com/office/powerpoint/2010/main" val="245605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0898448-A270-45BA-BD82-3CA7779795B7}"/>
              </a:ext>
            </a:extLst>
          </p:cNvPr>
          <p:cNvPicPr>
            <a:picLocks noChangeAspect="1"/>
          </p:cNvPicPr>
          <p:nvPr/>
        </p:nvPicPr>
        <p:blipFill>
          <a:blip r:embed="rId2"/>
          <a:stretch>
            <a:fillRect/>
          </a:stretch>
        </p:blipFill>
        <p:spPr>
          <a:xfrm>
            <a:off x="653902" y="238289"/>
            <a:ext cx="7836196" cy="5650968"/>
          </a:xfrm>
          <a:prstGeom prst="rect">
            <a:avLst/>
          </a:prstGeom>
        </p:spPr>
      </p:pic>
    </p:spTree>
    <p:extLst>
      <p:ext uri="{BB962C8B-B14F-4D97-AF65-F5344CB8AC3E}">
        <p14:creationId xmlns:p14="http://schemas.microsoft.com/office/powerpoint/2010/main" val="405920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6689" y="1600201"/>
            <a:ext cx="7233770" cy="4427260"/>
          </a:xfrm>
        </p:spPr>
        <p:txBody>
          <a:bodyPr>
            <a:normAutofit fontScale="55000" lnSpcReduction="20000"/>
          </a:bodyPr>
          <a:lstStyle/>
          <a:p>
            <a:r>
              <a:rPr lang="it-IT" u="sng" dirty="0">
                <a:hlinkClick r:id="rId2"/>
              </a:rPr>
              <a:t>https://www.transpobank.it/</a:t>
            </a:r>
            <a:endParaRPr lang="it-IT" dirty="0"/>
          </a:p>
          <a:p>
            <a:r>
              <a:rPr lang="it-IT" u="sng" dirty="0">
                <a:hlinkClick r:id="rId3"/>
              </a:rPr>
              <a:t>https://www.vahgo.com/home</a:t>
            </a:r>
            <a:endParaRPr lang="it-IT" dirty="0"/>
          </a:p>
          <a:p>
            <a:r>
              <a:rPr lang="it-IT" u="sng" dirty="0">
                <a:hlinkClick r:id="rId4"/>
              </a:rPr>
              <a:t>https://teleroute.com/it-it/</a:t>
            </a:r>
            <a:endParaRPr lang="it-IT" dirty="0"/>
          </a:p>
          <a:p>
            <a:r>
              <a:rPr lang="it-IT" u="sng" dirty="0">
                <a:hlinkClick r:id="rId5"/>
              </a:rPr>
              <a:t>https://www.wtransnet.com/it/</a:t>
            </a:r>
            <a:endParaRPr lang="it-IT" dirty="0"/>
          </a:p>
          <a:p>
            <a:r>
              <a:rPr lang="it-IT" u="sng" dirty="0">
                <a:hlinkClick r:id="rId6"/>
              </a:rPr>
              <a:t>https://www.timocom.it/borsa-di-carico</a:t>
            </a:r>
            <a:endParaRPr lang="it-IT" dirty="0"/>
          </a:p>
          <a:p>
            <a:r>
              <a:rPr lang="it-IT" u="sng" dirty="0">
                <a:hlinkClick r:id="rId7"/>
              </a:rPr>
              <a:t>http://www.sendilo.it/</a:t>
            </a:r>
            <a:endParaRPr lang="it-IT" dirty="0"/>
          </a:p>
          <a:p>
            <a:r>
              <a:rPr lang="it-IT" u="sng" dirty="0">
                <a:hlinkClick r:id="rId8"/>
              </a:rPr>
              <a:t>https://fammispazio.it/</a:t>
            </a:r>
            <a:endParaRPr lang="it-IT" dirty="0"/>
          </a:p>
          <a:p>
            <a:r>
              <a:rPr lang="it-IT" u="sng" dirty="0">
                <a:hlinkClick r:id="rId9"/>
              </a:rPr>
              <a:t>https://www.transporeon.com/it/</a:t>
            </a:r>
            <a:endParaRPr lang="it-IT" dirty="0"/>
          </a:p>
          <a:p>
            <a:r>
              <a:rPr lang="it-IT" u="sng" dirty="0">
                <a:hlinkClick r:id="rId10"/>
              </a:rPr>
              <a:t>https://www.spedingo.com/it/</a:t>
            </a:r>
            <a:endParaRPr lang="it-IT" dirty="0"/>
          </a:p>
          <a:p>
            <a:r>
              <a:rPr lang="it-IT" u="sng" dirty="0">
                <a:hlinkClick r:id="rId11"/>
              </a:rPr>
              <a:t>https://www.spedity.com/</a:t>
            </a:r>
            <a:endParaRPr lang="it-IT" dirty="0"/>
          </a:p>
          <a:p>
            <a:r>
              <a:rPr lang="it-IT" u="sng" dirty="0">
                <a:hlinkClick r:id="rId12"/>
              </a:rPr>
              <a:t>https://www.siwego.com/siwego-professional/</a:t>
            </a:r>
            <a:endParaRPr lang="it-IT" dirty="0"/>
          </a:p>
          <a:p>
            <a:r>
              <a:rPr lang="it-IT" u="sng" dirty="0">
                <a:hlinkClick r:id="rId13"/>
              </a:rPr>
              <a:t>http://www.borsacarichi24.it/</a:t>
            </a:r>
            <a:endParaRPr lang="it-IT" dirty="0"/>
          </a:p>
          <a:p>
            <a:r>
              <a:rPr lang="it-IT" u="sng" dirty="0">
                <a:hlinkClick r:id="rId14"/>
              </a:rPr>
              <a:t>http://www.etrucknet.it/</a:t>
            </a:r>
            <a:endParaRPr lang="it-IT" dirty="0"/>
          </a:p>
          <a:p>
            <a:r>
              <a:rPr lang="it-IT" u="sng" dirty="0">
                <a:hlinkClick r:id="rId15"/>
              </a:rPr>
              <a:t>http://www.lkw-walter.it/it/trasportatore/borsa-di-carichi-merce-loads-today</a:t>
            </a:r>
            <a:endParaRPr lang="it-IT" dirty="0"/>
          </a:p>
          <a:p>
            <a:r>
              <a:rPr lang="it-IT" u="sng" dirty="0">
                <a:hlinkClick r:id="rId16"/>
              </a:rPr>
              <a:t>https://www.trasportirizzo.it/borsa-carichi/</a:t>
            </a:r>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17"/>
          <a:stretch>
            <a:fillRect/>
          </a:stretch>
        </p:blipFill>
        <p:spPr>
          <a:xfrm>
            <a:off x="3710141" y="0"/>
            <a:ext cx="1428750" cy="1143000"/>
          </a:xfrm>
          <a:prstGeom prst="rect">
            <a:avLst/>
          </a:prstGeom>
        </p:spPr>
      </p:pic>
      <p:pic>
        <p:nvPicPr>
          <p:cNvPr id="5" name="Immagine 4">
            <a:extLst>
              <a:ext uri="{FF2B5EF4-FFF2-40B4-BE49-F238E27FC236}">
                <a16:creationId xmlns:a16="http://schemas.microsoft.com/office/drawing/2014/main" id="{8BEDE879-21C2-40AD-88FD-8F20B31A4D56}"/>
              </a:ext>
            </a:extLst>
          </p:cNvPr>
          <p:cNvPicPr>
            <a:picLocks noChangeAspect="1"/>
          </p:cNvPicPr>
          <p:nvPr/>
        </p:nvPicPr>
        <p:blipFill>
          <a:blip r:embed="rId18"/>
          <a:stretch>
            <a:fillRect/>
          </a:stretch>
        </p:blipFill>
        <p:spPr>
          <a:xfrm>
            <a:off x="6657975" y="114300"/>
            <a:ext cx="2228850" cy="2057400"/>
          </a:xfrm>
          <a:prstGeom prst="rect">
            <a:avLst/>
          </a:prstGeom>
        </p:spPr>
      </p:pic>
    </p:spTree>
    <p:extLst>
      <p:ext uri="{BB962C8B-B14F-4D97-AF65-F5344CB8AC3E}">
        <p14:creationId xmlns:p14="http://schemas.microsoft.com/office/powerpoint/2010/main" val="260713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48587" y="1047308"/>
            <a:ext cx="7233770" cy="4427260"/>
          </a:xfrm>
        </p:spPr>
        <p:txBody>
          <a:bodyPr>
            <a:normAutofit fontScale="92500" lnSpcReduction="20000"/>
          </a:bodyPr>
          <a:lstStyle/>
          <a:p>
            <a:r>
              <a:rPr lang="it-IT" kern="0" dirty="0">
                <a:solidFill>
                  <a:sysClr val="windowText" lastClr="000000"/>
                </a:solidFill>
              </a:rPr>
              <a:t>Economia circolare e logistica condivisa sono due driver assai interessanti per lo sviluppo futuro del settore che debbono essere mutualmente analizzati e studiati nel dettaglio per fornire alle aziende del settore ed ai </a:t>
            </a:r>
            <a:r>
              <a:rPr lang="it-IT" kern="0" dirty="0" err="1">
                <a:solidFill>
                  <a:sysClr val="windowText" lastClr="000000"/>
                </a:solidFill>
              </a:rPr>
              <a:t>decision</a:t>
            </a:r>
            <a:r>
              <a:rPr lang="it-IT" kern="0" dirty="0">
                <a:solidFill>
                  <a:sysClr val="windowText" lastClr="000000"/>
                </a:solidFill>
              </a:rPr>
              <a:t>  maker gli elementi necessari per uno sviluppo resiliente del nostro pianeta.</a:t>
            </a:r>
          </a:p>
          <a:p>
            <a:r>
              <a:rPr lang="it-IT" b="1" kern="0" dirty="0">
                <a:solidFill>
                  <a:sysClr val="windowText" lastClr="000000"/>
                </a:solidFill>
              </a:rPr>
              <a:t>Saranno oggetto di un prossimo quaderno del FLC che sarà coordinato dal nostro Comitato Scientifico.</a:t>
            </a:r>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2"/>
          <a:stretch>
            <a:fillRect/>
          </a:stretch>
        </p:blipFill>
        <p:spPr>
          <a:xfrm>
            <a:off x="3710141" y="0"/>
            <a:ext cx="1428750" cy="1143000"/>
          </a:xfrm>
          <a:prstGeom prst="rect">
            <a:avLst/>
          </a:prstGeom>
        </p:spPr>
      </p:pic>
    </p:spTree>
    <p:extLst>
      <p:ext uri="{BB962C8B-B14F-4D97-AF65-F5344CB8AC3E}">
        <p14:creationId xmlns:p14="http://schemas.microsoft.com/office/powerpoint/2010/main" val="222694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43000"/>
            <a:ext cx="7772400" cy="1064941"/>
          </a:xfrm>
        </p:spPr>
        <p:txBody>
          <a:bodyPr/>
          <a:lstStyle/>
          <a:p>
            <a:r>
              <a:rPr lang="it-IT" b="1" dirty="0" err="1"/>
              <a:t>Freight</a:t>
            </a:r>
            <a:r>
              <a:rPr lang="it-IT" b="1" dirty="0"/>
              <a:t> </a:t>
            </a:r>
            <a:r>
              <a:rPr lang="it-IT" b="1" dirty="0" err="1"/>
              <a:t>Leaders</a:t>
            </a:r>
            <a:r>
              <a:rPr lang="it-IT" b="1" dirty="0"/>
              <a:t> Council</a:t>
            </a:r>
          </a:p>
        </p:txBody>
      </p:sp>
      <p:sp>
        <p:nvSpPr>
          <p:cNvPr id="3" name="Sottotitolo 2"/>
          <p:cNvSpPr>
            <a:spLocks noGrp="1"/>
          </p:cNvSpPr>
          <p:nvPr>
            <p:ph type="subTitle" idx="1"/>
          </p:nvPr>
        </p:nvSpPr>
        <p:spPr>
          <a:xfrm>
            <a:off x="1371599" y="2228611"/>
            <a:ext cx="6478859" cy="3341649"/>
          </a:xfrm>
        </p:spPr>
        <p:txBody>
          <a:bodyPr>
            <a:normAutofit fontScale="85000" lnSpcReduction="20000"/>
          </a:bodyPr>
          <a:lstStyle/>
          <a:p>
            <a:pPr algn="just"/>
            <a:r>
              <a:rPr lang="it-IT" kern="0" dirty="0">
                <a:solidFill>
                  <a:sysClr val="windowText" lastClr="000000"/>
                </a:solidFill>
              </a:rPr>
              <a:t>Il Freight Leaders Council - già Freight Leaders Club – </a:t>
            </a:r>
            <a:r>
              <a:rPr lang="it-IT" b="1" kern="0" dirty="0">
                <a:solidFill>
                  <a:sysClr val="windowText" lastClr="000000"/>
                </a:solidFill>
              </a:rPr>
              <a:t>è una libera associazione privata, apartitica e senza scopi di lucro</a:t>
            </a:r>
            <a:r>
              <a:rPr lang="it-IT" kern="0" dirty="0">
                <a:solidFill>
                  <a:sysClr val="windowText" lastClr="000000"/>
                </a:solidFill>
              </a:rPr>
              <a:t>, che </a:t>
            </a:r>
            <a:r>
              <a:rPr lang="it-IT" b="1" kern="0" dirty="0">
                <a:solidFill>
                  <a:sysClr val="windowText" lastClr="000000"/>
                </a:solidFill>
              </a:rPr>
              <a:t>riunisce aziende leader della filiera della logistica</a:t>
            </a:r>
            <a:r>
              <a:rPr lang="it-IT" kern="0" dirty="0">
                <a:solidFill>
                  <a:sysClr val="windowText" lastClr="000000"/>
                </a:solidFill>
              </a:rPr>
              <a:t> con lo scopo di </a:t>
            </a:r>
            <a:r>
              <a:rPr lang="it-IT" b="1" kern="0" dirty="0">
                <a:solidFill>
                  <a:sysClr val="windowText" lastClr="000000"/>
                </a:solidFill>
              </a:rPr>
              <a:t>formulare pareri, giudizi, ed indirizzi rivolti alla Comunità ed alle istituzioni in un ottica globale e non di parte</a:t>
            </a:r>
            <a:r>
              <a:rPr lang="it-IT" kern="0" dirty="0">
                <a:solidFill>
                  <a:sysClr val="windowText" lastClr="000000"/>
                </a:solidFill>
              </a:rPr>
              <a:t>, per </a:t>
            </a:r>
            <a:r>
              <a:rPr lang="it-IT" b="1" kern="0" dirty="0">
                <a:solidFill>
                  <a:sysClr val="windowText" lastClr="000000"/>
                </a:solidFill>
              </a:rPr>
              <a:t>contribuire allo sviluppo e alla competitività della logistica sostenibile </a:t>
            </a:r>
          </a:p>
          <a:p>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2"/>
          <a:stretch>
            <a:fillRect/>
          </a:stretch>
        </p:blipFill>
        <p:spPr>
          <a:xfrm>
            <a:off x="3710141" y="0"/>
            <a:ext cx="1428750" cy="1143000"/>
          </a:xfrm>
          <a:prstGeom prst="rect">
            <a:avLst/>
          </a:prstGeom>
        </p:spPr>
      </p:pic>
    </p:spTree>
    <p:extLst>
      <p:ext uri="{BB962C8B-B14F-4D97-AF65-F5344CB8AC3E}">
        <p14:creationId xmlns:p14="http://schemas.microsoft.com/office/powerpoint/2010/main" val="279864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18978" y="1143000"/>
            <a:ext cx="8601738" cy="4683642"/>
          </a:xfrm>
        </p:spPr>
        <p:txBody>
          <a:bodyPr>
            <a:normAutofit/>
          </a:bodyPr>
          <a:lstStyle/>
          <a:p>
            <a:r>
              <a:rPr lang="it-IT" dirty="0"/>
              <a:t>Grazie per la vostra attenzione e vi ricordo che potete entrare in contatto con il Freight Leaders Council attraverso i canali social</a:t>
            </a:r>
          </a:p>
          <a:p>
            <a:r>
              <a:rPr lang="it-IT" dirty="0">
                <a:solidFill>
                  <a:srgbClr val="00B0F0"/>
                </a:solidFill>
              </a:rPr>
              <a:t>Twitter: @</a:t>
            </a:r>
            <a:r>
              <a:rPr lang="it-IT" dirty="0" err="1">
                <a:solidFill>
                  <a:srgbClr val="00B0F0"/>
                </a:solidFill>
              </a:rPr>
              <a:t>freightleaders</a:t>
            </a:r>
            <a:r>
              <a:rPr lang="it-IT" dirty="0">
                <a:solidFill>
                  <a:srgbClr val="00B0F0"/>
                </a:solidFill>
              </a:rPr>
              <a:t> </a:t>
            </a:r>
          </a:p>
          <a:p>
            <a:r>
              <a:rPr lang="it-IT" dirty="0" err="1">
                <a:solidFill>
                  <a:srgbClr val="00B0F0"/>
                </a:solidFill>
              </a:rPr>
              <a:t>Linkedin</a:t>
            </a:r>
            <a:r>
              <a:rPr lang="it-IT" dirty="0">
                <a:solidFill>
                  <a:srgbClr val="00B0F0"/>
                </a:solidFill>
              </a:rPr>
              <a:t>: linkedin.com/company/</a:t>
            </a:r>
            <a:r>
              <a:rPr lang="it-IT" dirty="0" err="1">
                <a:solidFill>
                  <a:srgbClr val="00B0F0"/>
                </a:solidFill>
              </a:rPr>
              <a:t>freight</a:t>
            </a:r>
            <a:r>
              <a:rPr lang="it-IT" dirty="0">
                <a:solidFill>
                  <a:srgbClr val="00B0F0"/>
                </a:solidFill>
              </a:rPr>
              <a:t>-leaders-</a:t>
            </a:r>
            <a:r>
              <a:rPr lang="it-IT" dirty="0" err="1">
                <a:solidFill>
                  <a:srgbClr val="00B0F0"/>
                </a:solidFill>
              </a:rPr>
              <a:t>council</a:t>
            </a:r>
            <a:r>
              <a:rPr lang="it-IT" dirty="0">
                <a:solidFill>
                  <a:srgbClr val="00B0F0"/>
                </a:solidFill>
              </a:rPr>
              <a:t> </a:t>
            </a:r>
          </a:p>
          <a:p>
            <a:r>
              <a:rPr lang="it-IT" dirty="0"/>
              <a:t>oppure scrivendo direttamente alla </a:t>
            </a:r>
            <a:r>
              <a:rPr lang="it-IT"/>
              <a:t>mia email:</a:t>
            </a:r>
            <a:endParaRPr lang="it-IT" dirty="0"/>
          </a:p>
          <a:p>
            <a:r>
              <a:rPr lang="it-IT" dirty="0">
                <a:hlinkClick r:id="rId2"/>
              </a:rPr>
              <a:t>presidenza@freightleaders.org</a:t>
            </a:r>
            <a:r>
              <a:rPr lang="it-IT" dirty="0"/>
              <a:t> </a:t>
            </a:r>
          </a:p>
          <a:p>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3"/>
          <a:stretch>
            <a:fillRect/>
          </a:stretch>
        </p:blipFill>
        <p:spPr>
          <a:xfrm>
            <a:off x="3710141" y="0"/>
            <a:ext cx="1428750" cy="1143000"/>
          </a:xfrm>
          <a:prstGeom prst="rect">
            <a:avLst/>
          </a:prstGeom>
        </p:spPr>
      </p:pic>
    </p:spTree>
    <p:extLst>
      <p:ext uri="{BB962C8B-B14F-4D97-AF65-F5344CB8AC3E}">
        <p14:creationId xmlns:p14="http://schemas.microsoft.com/office/powerpoint/2010/main" val="206599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43000"/>
            <a:ext cx="7772400" cy="1064941"/>
          </a:xfrm>
        </p:spPr>
        <p:txBody>
          <a:bodyPr>
            <a:normAutofit fontScale="90000"/>
          </a:bodyPr>
          <a:lstStyle/>
          <a:p>
            <a:r>
              <a:rPr lang="it-IT" b="1" dirty="0"/>
              <a:t>Obiettivo del Freight Leaders Council</a:t>
            </a:r>
          </a:p>
        </p:txBody>
      </p:sp>
      <p:sp>
        <p:nvSpPr>
          <p:cNvPr id="3" name="Sottotitolo 2"/>
          <p:cNvSpPr>
            <a:spLocks noGrp="1"/>
          </p:cNvSpPr>
          <p:nvPr>
            <p:ph type="subTitle" idx="1"/>
          </p:nvPr>
        </p:nvSpPr>
        <p:spPr>
          <a:xfrm>
            <a:off x="1371599" y="2228611"/>
            <a:ext cx="6478859" cy="3341649"/>
          </a:xfrm>
        </p:spPr>
        <p:txBody>
          <a:bodyPr>
            <a:normAutofit fontScale="85000" lnSpcReduction="10000"/>
          </a:bodyPr>
          <a:lstStyle/>
          <a:p>
            <a:pPr algn="just"/>
            <a:r>
              <a:rPr lang="it-IT" kern="0" dirty="0">
                <a:solidFill>
                  <a:sysClr val="windowText" lastClr="000000"/>
                </a:solidFill>
              </a:rPr>
              <a:t>Riportare (o meglio portare) il dibattito pubblico sui temi della logistica intermodale sostenibile allo scopo di rendere più produttivo il nostro paese, più competitive le aziende, più soddisfatti i consumatori.</a:t>
            </a:r>
          </a:p>
          <a:p>
            <a:pPr algn="just"/>
            <a:endParaRPr lang="it-IT" b="1" kern="0" dirty="0">
              <a:solidFill>
                <a:sysClr val="windowText" lastClr="000000"/>
              </a:solidFill>
            </a:endParaRPr>
          </a:p>
          <a:p>
            <a:pPr algn="just"/>
            <a:r>
              <a:rPr lang="it-IT" b="1" kern="0" dirty="0">
                <a:solidFill>
                  <a:sysClr val="windowText" lastClr="000000"/>
                </a:solidFill>
              </a:rPr>
              <a:t>Lo slogan è: la logistica, l’industria delle industrie.</a:t>
            </a:r>
          </a:p>
          <a:p>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2"/>
          <a:stretch>
            <a:fillRect/>
          </a:stretch>
        </p:blipFill>
        <p:spPr>
          <a:xfrm>
            <a:off x="3710141" y="0"/>
            <a:ext cx="1428750" cy="1143000"/>
          </a:xfrm>
          <a:prstGeom prst="rect">
            <a:avLst/>
          </a:prstGeom>
        </p:spPr>
      </p:pic>
    </p:spTree>
    <p:extLst>
      <p:ext uri="{BB962C8B-B14F-4D97-AF65-F5344CB8AC3E}">
        <p14:creationId xmlns:p14="http://schemas.microsoft.com/office/powerpoint/2010/main" val="192436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D442C7-EBAC-445A-BDB7-CDE22B8D5911}"/>
              </a:ext>
            </a:extLst>
          </p:cNvPr>
          <p:cNvSpPr>
            <a:spLocks noGrp="1"/>
          </p:cNvSpPr>
          <p:nvPr>
            <p:ph type="title"/>
          </p:nvPr>
        </p:nvSpPr>
        <p:spPr>
          <a:xfrm>
            <a:off x="457200" y="274638"/>
            <a:ext cx="8168738" cy="337197"/>
          </a:xfrm>
        </p:spPr>
        <p:txBody>
          <a:bodyPr>
            <a:normAutofit fontScale="90000"/>
          </a:bodyPr>
          <a:lstStyle/>
          <a:p>
            <a:r>
              <a:rPr lang="it-IT" sz="3200" b="1" dirty="0"/>
              <a:t>I Quaderni del </a:t>
            </a:r>
            <a:r>
              <a:rPr lang="it-IT" sz="3200" b="1" dirty="0" err="1"/>
              <a:t>Freight</a:t>
            </a:r>
            <a:r>
              <a:rPr lang="it-IT" sz="3200" b="1" dirty="0"/>
              <a:t> </a:t>
            </a:r>
            <a:r>
              <a:rPr lang="it-IT" sz="3200" b="1" dirty="0" err="1"/>
              <a:t>Leaders</a:t>
            </a:r>
            <a:r>
              <a:rPr lang="it-IT" sz="3200" b="1" dirty="0"/>
              <a:t> Council</a:t>
            </a:r>
          </a:p>
        </p:txBody>
      </p:sp>
      <p:grpSp>
        <p:nvGrpSpPr>
          <p:cNvPr id="4" name="Gruppo 3">
            <a:extLst>
              <a:ext uri="{FF2B5EF4-FFF2-40B4-BE49-F238E27FC236}">
                <a16:creationId xmlns:a16="http://schemas.microsoft.com/office/drawing/2014/main" id="{27743C71-9323-4BC1-AC3E-CD681D242EF7}"/>
              </a:ext>
            </a:extLst>
          </p:cNvPr>
          <p:cNvGrpSpPr/>
          <p:nvPr/>
        </p:nvGrpSpPr>
        <p:grpSpPr>
          <a:xfrm>
            <a:off x="457200" y="861237"/>
            <a:ext cx="7804297" cy="4495497"/>
            <a:chOff x="1033985" y="978987"/>
            <a:chExt cx="7387674" cy="5533400"/>
          </a:xfrm>
        </p:grpSpPr>
        <p:sp>
          <p:nvSpPr>
            <p:cNvPr id="5" name="TextBox 4">
              <a:extLst>
                <a:ext uri="{FF2B5EF4-FFF2-40B4-BE49-F238E27FC236}">
                  <a16:creationId xmlns:a16="http://schemas.microsoft.com/office/drawing/2014/main" id="{F7E65020-F1C9-4A0E-B54D-E8909B28F31B}"/>
                </a:ext>
              </a:extLst>
            </p:cNvPr>
            <p:cNvSpPr txBox="1"/>
            <p:nvPr/>
          </p:nvSpPr>
          <p:spPr>
            <a:xfrm>
              <a:off x="1095570" y="1986516"/>
              <a:ext cx="5323818" cy="5328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FF5F0891-7B20-4A1C-AF86-8DD72DBA6037}"/>
                </a:ext>
              </a:extLst>
            </p:cNvPr>
            <p:cNvPicPr>
              <a:picLocks noChangeAspect="1"/>
            </p:cNvPicPr>
            <p:nvPr/>
          </p:nvPicPr>
          <p:blipFill>
            <a:blip r:embed="rId2" cstate="print">
              <a:alphaModFix/>
              <a:lum/>
            </a:blip>
            <a:srcRect/>
            <a:stretch>
              <a:fillRect/>
            </a:stretch>
          </p:blipFill>
          <p:spPr>
            <a:xfrm>
              <a:off x="7533734" y="2478720"/>
              <a:ext cx="833290" cy="1186667"/>
            </a:xfrm>
            <a:prstGeom prst="rect">
              <a:avLst/>
            </a:prstGeom>
            <a:noFill/>
            <a:ln>
              <a:noFill/>
            </a:ln>
          </p:spPr>
        </p:pic>
        <p:pic>
          <p:nvPicPr>
            <p:cNvPr id="7" name="Picture 6">
              <a:extLst>
                <a:ext uri="{FF2B5EF4-FFF2-40B4-BE49-F238E27FC236}">
                  <a16:creationId xmlns:a16="http://schemas.microsoft.com/office/drawing/2014/main" id="{94E3EC2F-6D81-4D42-9E9A-ECF7A891BCD8}"/>
                </a:ext>
              </a:extLst>
            </p:cNvPr>
            <p:cNvPicPr>
              <a:picLocks noChangeAspect="1"/>
            </p:cNvPicPr>
            <p:nvPr/>
          </p:nvPicPr>
          <p:blipFill>
            <a:blip r:embed="rId3" cstate="print">
              <a:alphaModFix/>
              <a:lum/>
            </a:blip>
            <a:srcRect/>
            <a:stretch>
              <a:fillRect/>
            </a:stretch>
          </p:blipFill>
          <p:spPr>
            <a:xfrm>
              <a:off x="1033986" y="3877111"/>
              <a:ext cx="833290" cy="1186667"/>
            </a:xfrm>
            <a:prstGeom prst="rect">
              <a:avLst/>
            </a:prstGeom>
            <a:noFill/>
            <a:ln>
              <a:noFill/>
            </a:ln>
          </p:spPr>
        </p:pic>
        <p:pic>
          <p:nvPicPr>
            <p:cNvPr id="8" name="Picture 7">
              <a:extLst>
                <a:ext uri="{FF2B5EF4-FFF2-40B4-BE49-F238E27FC236}">
                  <a16:creationId xmlns:a16="http://schemas.microsoft.com/office/drawing/2014/main" id="{3D066561-0B7D-4A65-8FEB-5FA6524265A2}"/>
                </a:ext>
              </a:extLst>
            </p:cNvPr>
            <p:cNvPicPr>
              <a:picLocks noChangeAspect="1"/>
            </p:cNvPicPr>
            <p:nvPr/>
          </p:nvPicPr>
          <p:blipFill>
            <a:blip r:embed="rId4" cstate="print">
              <a:alphaModFix/>
              <a:lum/>
            </a:blip>
            <a:srcRect/>
            <a:stretch>
              <a:fillRect/>
            </a:stretch>
          </p:blipFill>
          <p:spPr>
            <a:xfrm>
              <a:off x="2118041" y="3866993"/>
              <a:ext cx="916617" cy="1186669"/>
            </a:xfrm>
            <a:prstGeom prst="rect">
              <a:avLst/>
            </a:prstGeom>
            <a:noFill/>
            <a:ln>
              <a:noFill/>
            </a:ln>
          </p:spPr>
        </p:pic>
        <p:pic>
          <p:nvPicPr>
            <p:cNvPr id="9" name="Picture 8">
              <a:extLst>
                <a:ext uri="{FF2B5EF4-FFF2-40B4-BE49-F238E27FC236}">
                  <a16:creationId xmlns:a16="http://schemas.microsoft.com/office/drawing/2014/main" id="{950EBD98-EB8B-48A7-A5BE-A50DE0026664}"/>
                </a:ext>
              </a:extLst>
            </p:cNvPr>
            <p:cNvPicPr>
              <a:picLocks noChangeAspect="1"/>
            </p:cNvPicPr>
            <p:nvPr/>
          </p:nvPicPr>
          <p:blipFill>
            <a:blip r:embed="rId5" cstate="print">
              <a:alphaModFix/>
              <a:lum/>
            </a:blip>
            <a:srcRect/>
            <a:stretch>
              <a:fillRect/>
            </a:stretch>
          </p:blipFill>
          <p:spPr>
            <a:xfrm>
              <a:off x="3177047" y="3866992"/>
              <a:ext cx="916617" cy="1186669"/>
            </a:xfrm>
            <a:prstGeom prst="rect">
              <a:avLst/>
            </a:prstGeom>
            <a:noFill/>
            <a:ln>
              <a:noFill/>
            </a:ln>
          </p:spPr>
        </p:pic>
        <p:pic>
          <p:nvPicPr>
            <p:cNvPr id="10" name="Picture 9">
              <a:extLst>
                <a:ext uri="{FF2B5EF4-FFF2-40B4-BE49-F238E27FC236}">
                  <a16:creationId xmlns:a16="http://schemas.microsoft.com/office/drawing/2014/main" id="{EF5B2E6C-245E-4676-A346-0454CC5A4F5F}"/>
                </a:ext>
              </a:extLst>
            </p:cNvPr>
            <p:cNvPicPr>
              <a:picLocks noChangeAspect="1"/>
            </p:cNvPicPr>
            <p:nvPr/>
          </p:nvPicPr>
          <p:blipFill>
            <a:blip r:embed="rId6" cstate="print">
              <a:alphaModFix/>
              <a:lum/>
            </a:blip>
            <a:srcRect/>
            <a:stretch>
              <a:fillRect/>
            </a:stretch>
          </p:blipFill>
          <p:spPr>
            <a:xfrm>
              <a:off x="4273176" y="3848737"/>
              <a:ext cx="833290" cy="1179886"/>
            </a:xfrm>
            <a:prstGeom prst="rect">
              <a:avLst/>
            </a:prstGeom>
            <a:noFill/>
            <a:ln>
              <a:noFill/>
            </a:ln>
          </p:spPr>
        </p:pic>
        <p:pic>
          <p:nvPicPr>
            <p:cNvPr id="11" name="Picture 10">
              <a:extLst>
                <a:ext uri="{FF2B5EF4-FFF2-40B4-BE49-F238E27FC236}">
                  <a16:creationId xmlns:a16="http://schemas.microsoft.com/office/drawing/2014/main" id="{609ECFC9-39E4-4F8A-9C31-923FF5988964}"/>
                </a:ext>
              </a:extLst>
            </p:cNvPr>
            <p:cNvPicPr>
              <a:picLocks noChangeAspect="1"/>
            </p:cNvPicPr>
            <p:nvPr/>
          </p:nvPicPr>
          <p:blipFill>
            <a:blip r:embed="rId7" cstate="print">
              <a:alphaModFix/>
              <a:lum/>
            </a:blip>
            <a:srcRect/>
            <a:stretch>
              <a:fillRect/>
            </a:stretch>
          </p:blipFill>
          <p:spPr>
            <a:xfrm>
              <a:off x="5378885" y="2418492"/>
              <a:ext cx="833290" cy="1229049"/>
            </a:xfrm>
            <a:prstGeom prst="rect">
              <a:avLst/>
            </a:prstGeom>
            <a:noFill/>
            <a:ln>
              <a:noFill/>
            </a:ln>
          </p:spPr>
        </p:pic>
        <p:pic>
          <p:nvPicPr>
            <p:cNvPr id="12" name="Picture 11">
              <a:extLst>
                <a:ext uri="{FF2B5EF4-FFF2-40B4-BE49-F238E27FC236}">
                  <a16:creationId xmlns:a16="http://schemas.microsoft.com/office/drawing/2014/main" id="{942EFE9D-A2C9-4573-9330-7A0F5A8C7FC3}"/>
                </a:ext>
              </a:extLst>
            </p:cNvPr>
            <p:cNvPicPr>
              <a:picLocks noChangeAspect="1"/>
            </p:cNvPicPr>
            <p:nvPr/>
          </p:nvPicPr>
          <p:blipFill>
            <a:blip r:embed="rId8" cstate="print">
              <a:alphaModFix/>
              <a:lum/>
            </a:blip>
            <a:srcRect/>
            <a:stretch>
              <a:fillRect/>
            </a:stretch>
          </p:blipFill>
          <p:spPr>
            <a:xfrm>
              <a:off x="6454931" y="2454651"/>
              <a:ext cx="916617" cy="1186669"/>
            </a:xfrm>
            <a:prstGeom prst="rect">
              <a:avLst/>
            </a:prstGeom>
            <a:noFill/>
            <a:ln>
              <a:noFill/>
            </a:ln>
          </p:spPr>
        </p:pic>
        <p:pic>
          <p:nvPicPr>
            <p:cNvPr id="13" name="Picture 12">
              <a:extLst>
                <a:ext uri="{FF2B5EF4-FFF2-40B4-BE49-F238E27FC236}">
                  <a16:creationId xmlns:a16="http://schemas.microsoft.com/office/drawing/2014/main" id="{3FFE1D8A-C23D-479B-9828-E73E03854FFF}"/>
                </a:ext>
              </a:extLst>
            </p:cNvPr>
            <p:cNvPicPr>
              <a:picLocks noChangeAspect="1"/>
            </p:cNvPicPr>
            <p:nvPr/>
          </p:nvPicPr>
          <p:blipFill>
            <a:blip r:embed="rId9" cstate="print">
              <a:alphaModFix/>
              <a:lum/>
            </a:blip>
            <a:srcRect/>
            <a:stretch>
              <a:fillRect/>
            </a:stretch>
          </p:blipFill>
          <p:spPr>
            <a:xfrm>
              <a:off x="2118041" y="5272387"/>
              <a:ext cx="957811" cy="1239999"/>
            </a:xfrm>
            <a:prstGeom prst="rect">
              <a:avLst/>
            </a:prstGeom>
            <a:noFill/>
            <a:ln>
              <a:noFill/>
            </a:ln>
          </p:spPr>
        </p:pic>
        <p:pic>
          <p:nvPicPr>
            <p:cNvPr id="14" name="Picture 13">
              <a:extLst>
                <a:ext uri="{FF2B5EF4-FFF2-40B4-BE49-F238E27FC236}">
                  <a16:creationId xmlns:a16="http://schemas.microsoft.com/office/drawing/2014/main" id="{A22368EA-EB20-486F-ABE7-63E669885B5A}"/>
                </a:ext>
              </a:extLst>
            </p:cNvPr>
            <p:cNvPicPr>
              <a:picLocks noChangeAspect="1"/>
            </p:cNvPicPr>
            <p:nvPr/>
          </p:nvPicPr>
          <p:blipFill>
            <a:blip r:embed="rId10" cstate="print">
              <a:alphaModFix/>
              <a:lum/>
            </a:blip>
            <a:srcRect/>
            <a:stretch>
              <a:fillRect/>
            </a:stretch>
          </p:blipFill>
          <p:spPr>
            <a:xfrm>
              <a:off x="5366825" y="3856028"/>
              <a:ext cx="916617" cy="1186669"/>
            </a:xfrm>
            <a:prstGeom prst="rect">
              <a:avLst/>
            </a:prstGeom>
            <a:noFill/>
            <a:ln>
              <a:noFill/>
            </a:ln>
          </p:spPr>
        </p:pic>
        <p:pic>
          <p:nvPicPr>
            <p:cNvPr id="15" name="Picture 14">
              <a:extLst>
                <a:ext uri="{FF2B5EF4-FFF2-40B4-BE49-F238E27FC236}">
                  <a16:creationId xmlns:a16="http://schemas.microsoft.com/office/drawing/2014/main" id="{389EC551-5DFC-42D6-9D56-B019FDF7AD9F}"/>
                </a:ext>
              </a:extLst>
            </p:cNvPr>
            <p:cNvPicPr>
              <a:picLocks noChangeAspect="1"/>
            </p:cNvPicPr>
            <p:nvPr/>
          </p:nvPicPr>
          <p:blipFill>
            <a:blip r:embed="rId11" cstate="print">
              <a:alphaModFix/>
              <a:lum/>
            </a:blip>
            <a:srcRect/>
            <a:stretch>
              <a:fillRect/>
            </a:stretch>
          </p:blipFill>
          <p:spPr>
            <a:xfrm>
              <a:off x="6435934" y="3859019"/>
              <a:ext cx="916617" cy="1186669"/>
            </a:xfrm>
            <a:prstGeom prst="rect">
              <a:avLst/>
            </a:prstGeom>
            <a:noFill/>
            <a:ln>
              <a:noFill/>
            </a:ln>
          </p:spPr>
        </p:pic>
        <p:pic>
          <p:nvPicPr>
            <p:cNvPr id="16" name="Picture 15">
              <a:extLst>
                <a:ext uri="{FF2B5EF4-FFF2-40B4-BE49-F238E27FC236}">
                  <a16:creationId xmlns:a16="http://schemas.microsoft.com/office/drawing/2014/main" id="{0D4FD648-2665-4870-8F7B-1036516BE5E6}"/>
                </a:ext>
              </a:extLst>
            </p:cNvPr>
            <p:cNvPicPr>
              <a:picLocks noChangeAspect="1"/>
            </p:cNvPicPr>
            <p:nvPr/>
          </p:nvPicPr>
          <p:blipFill>
            <a:blip r:embed="rId12" cstate="print">
              <a:alphaModFix/>
              <a:lum/>
            </a:blip>
            <a:srcRect/>
            <a:stretch>
              <a:fillRect/>
            </a:stretch>
          </p:blipFill>
          <p:spPr>
            <a:xfrm>
              <a:off x="7505043" y="3856028"/>
              <a:ext cx="916616" cy="1223115"/>
            </a:xfrm>
            <a:prstGeom prst="rect">
              <a:avLst/>
            </a:prstGeom>
            <a:noFill/>
            <a:ln>
              <a:noFill/>
            </a:ln>
          </p:spPr>
        </p:pic>
        <p:pic>
          <p:nvPicPr>
            <p:cNvPr id="17" name="Picture 16">
              <a:extLst>
                <a:ext uri="{FF2B5EF4-FFF2-40B4-BE49-F238E27FC236}">
                  <a16:creationId xmlns:a16="http://schemas.microsoft.com/office/drawing/2014/main" id="{5283C5FE-D180-441B-AA1B-8C079992B33C}"/>
                </a:ext>
              </a:extLst>
            </p:cNvPr>
            <p:cNvPicPr>
              <a:picLocks noChangeAspect="1"/>
            </p:cNvPicPr>
            <p:nvPr/>
          </p:nvPicPr>
          <p:blipFill>
            <a:blip r:embed="rId13" cstate="print">
              <a:alphaModFix/>
              <a:lum/>
            </a:blip>
            <a:srcRect/>
            <a:stretch>
              <a:fillRect/>
            </a:stretch>
          </p:blipFill>
          <p:spPr>
            <a:xfrm>
              <a:off x="1033985" y="5252418"/>
              <a:ext cx="858445" cy="1222490"/>
            </a:xfrm>
            <a:prstGeom prst="rect">
              <a:avLst/>
            </a:prstGeom>
            <a:noFill/>
            <a:ln>
              <a:noFill/>
            </a:ln>
          </p:spPr>
        </p:pic>
        <p:pic>
          <p:nvPicPr>
            <p:cNvPr id="18" name="Picture 17">
              <a:extLst>
                <a:ext uri="{FF2B5EF4-FFF2-40B4-BE49-F238E27FC236}">
                  <a16:creationId xmlns:a16="http://schemas.microsoft.com/office/drawing/2014/main" id="{11F56859-82A2-4AE2-B3BF-BB82A310E574}"/>
                </a:ext>
              </a:extLst>
            </p:cNvPr>
            <p:cNvPicPr>
              <a:picLocks noChangeAspect="1"/>
            </p:cNvPicPr>
            <p:nvPr/>
          </p:nvPicPr>
          <p:blipFill>
            <a:blip r:embed="rId14" cstate="print">
              <a:alphaModFix/>
              <a:lum/>
            </a:blip>
            <a:srcRect/>
            <a:stretch>
              <a:fillRect/>
            </a:stretch>
          </p:blipFill>
          <p:spPr>
            <a:xfrm>
              <a:off x="2084313" y="2442273"/>
              <a:ext cx="834120" cy="1223114"/>
            </a:xfrm>
            <a:prstGeom prst="rect">
              <a:avLst/>
            </a:prstGeom>
            <a:noFill/>
            <a:ln>
              <a:noFill/>
            </a:ln>
          </p:spPr>
        </p:pic>
        <p:pic>
          <p:nvPicPr>
            <p:cNvPr id="19" name="Picture 18">
              <a:extLst>
                <a:ext uri="{FF2B5EF4-FFF2-40B4-BE49-F238E27FC236}">
                  <a16:creationId xmlns:a16="http://schemas.microsoft.com/office/drawing/2014/main" id="{79907F9F-16B1-4BB8-A96C-E588AEE28104}"/>
                </a:ext>
              </a:extLst>
            </p:cNvPr>
            <p:cNvPicPr>
              <a:picLocks noChangeAspect="1"/>
            </p:cNvPicPr>
            <p:nvPr/>
          </p:nvPicPr>
          <p:blipFill>
            <a:blip r:embed="rId15" cstate="print">
              <a:alphaModFix/>
              <a:lum/>
            </a:blip>
            <a:srcRect/>
            <a:stretch>
              <a:fillRect/>
            </a:stretch>
          </p:blipFill>
          <p:spPr>
            <a:xfrm>
              <a:off x="4247069" y="2418492"/>
              <a:ext cx="874953" cy="1234981"/>
            </a:xfrm>
            <a:prstGeom prst="rect">
              <a:avLst/>
            </a:prstGeom>
            <a:noFill/>
            <a:ln>
              <a:noFill/>
            </a:ln>
          </p:spPr>
        </p:pic>
        <p:pic>
          <p:nvPicPr>
            <p:cNvPr id="20" name="Picture 19">
              <a:extLst>
                <a:ext uri="{FF2B5EF4-FFF2-40B4-BE49-F238E27FC236}">
                  <a16:creationId xmlns:a16="http://schemas.microsoft.com/office/drawing/2014/main" id="{8DB43875-445B-40EA-AAE6-F2B3FD40C269}"/>
                </a:ext>
              </a:extLst>
            </p:cNvPr>
            <p:cNvPicPr>
              <a:picLocks noChangeAspect="1"/>
            </p:cNvPicPr>
            <p:nvPr/>
          </p:nvPicPr>
          <p:blipFill>
            <a:blip r:embed="rId16" cstate="print">
              <a:alphaModFix/>
              <a:lum/>
            </a:blip>
            <a:srcRect/>
            <a:stretch>
              <a:fillRect/>
            </a:stretch>
          </p:blipFill>
          <p:spPr>
            <a:xfrm>
              <a:off x="3107049" y="2418492"/>
              <a:ext cx="948283" cy="1271431"/>
            </a:xfrm>
            <a:prstGeom prst="rect">
              <a:avLst/>
            </a:prstGeom>
            <a:noFill/>
            <a:ln>
              <a:noFill/>
            </a:ln>
          </p:spPr>
        </p:pic>
        <p:pic>
          <p:nvPicPr>
            <p:cNvPr id="21" name="Picture 20">
              <a:extLst>
                <a:ext uri="{FF2B5EF4-FFF2-40B4-BE49-F238E27FC236}">
                  <a16:creationId xmlns:a16="http://schemas.microsoft.com/office/drawing/2014/main" id="{D2920DB6-CC5C-4B15-B87C-99EF0D30A5D3}"/>
                </a:ext>
              </a:extLst>
            </p:cNvPr>
            <p:cNvPicPr>
              <a:picLocks noChangeAspect="1"/>
            </p:cNvPicPr>
            <p:nvPr/>
          </p:nvPicPr>
          <p:blipFill>
            <a:blip r:embed="rId17" cstate="print">
              <a:alphaModFix/>
              <a:lum/>
            </a:blip>
            <a:srcRect/>
            <a:stretch>
              <a:fillRect/>
            </a:stretch>
          </p:blipFill>
          <p:spPr>
            <a:xfrm>
              <a:off x="5337222" y="1011344"/>
              <a:ext cx="874953" cy="1223117"/>
            </a:xfrm>
            <a:prstGeom prst="rect">
              <a:avLst/>
            </a:prstGeom>
            <a:noFill/>
            <a:ln>
              <a:noFill/>
            </a:ln>
          </p:spPr>
        </p:pic>
        <p:pic>
          <p:nvPicPr>
            <p:cNvPr id="22" name="Picture 21">
              <a:extLst>
                <a:ext uri="{FF2B5EF4-FFF2-40B4-BE49-F238E27FC236}">
                  <a16:creationId xmlns:a16="http://schemas.microsoft.com/office/drawing/2014/main" id="{60F52FC1-8549-4218-A341-7033337010BB}"/>
                </a:ext>
              </a:extLst>
            </p:cNvPr>
            <p:cNvPicPr>
              <a:picLocks noChangeAspect="1"/>
            </p:cNvPicPr>
            <p:nvPr/>
          </p:nvPicPr>
          <p:blipFill>
            <a:blip r:embed="rId18" cstate="print">
              <a:alphaModFix/>
              <a:lum/>
            </a:blip>
            <a:srcRect/>
            <a:stretch>
              <a:fillRect/>
            </a:stretch>
          </p:blipFill>
          <p:spPr>
            <a:xfrm>
              <a:off x="6403304" y="1001044"/>
              <a:ext cx="916617" cy="1223115"/>
            </a:xfrm>
            <a:prstGeom prst="rect">
              <a:avLst/>
            </a:prstGeom>
            <a:noFill/>
            <a:ln>
              <a:noFill/>
            </a:ln>
          </p:spPr>
        </p:pic>
        <p:pic>
          <p:nvPicPr>
            <p:cNvPr id="23" name="Picture 22">
              <a:extLst>
                <a:ext uri="{FF2B5EF4-FFF2-40B4-BE49-F238E27FC236}">
                  <a16:creationId xmlns:a16="http://schemas.microsoft.com/office/drawing/2014/main" id="{A0A19365-E8C2-4A05-AEA3-83D54B1989FB}"/>
                </a:ext>
              </a:extLst>
            </p:cNvPr>
            <p:cNvPicPr>
              <a:picLocks noChangeAspect="1"/>
            </p:cNvPicPr>
            <p:nvPr/>
          </p:nvPicPr>
          <p:blipFill>
            <a:blip r:embed="rId19" cstate="print">
              <a:alphaModFix/>
              <a:lum/>
            </a:blip>
            <a:srcRect/>
            <a:stretch>
              <a:fillRect/>
            </a:stretch>
          </p:blipFill>
          <p:spPr>
            <a:xfrm>
              <a:off x="7533734" y="978987"/>
              <a:ext cx="833290" cy="1223115"/>
            </a:xfrm>
            <a:prstGeom prst="rect">
              <a:avLst/>
            </a:prstGeom>
            <a:noFill/>
            <a:ln>
              <a:noFill/>
            </a:ln>
          </p:spPr>
        </p:pic>
        <p:pic>
          <p:nvPicPr>
            <p:cNvPr id="24" name="Picture 23">
              <a:extLst>
                <a:ext uri="{FF2B5EF4-FFF2-40B4-BE49-F238E27FC236}">
                  <a16:creationId xmlns:a16="http://schemas.microsoft.com/office/drawing/2014/main" id="{D98733BC-3620-4A95-8FCB-9F790F37F619}"/>
                </a:ext>
              </a:extLst>
            </p:cNvPr>
            <p:cNvPicPr>
              <a:picLocks noChangeAspect="1"/>
            </p:cNvPicPr>
            <p:nvPr/>
          </p:nvPicPr>
          <p:blipFill>
            <a:blip r:embed="rId20" cstate="print">
              <a:alphaModFix/>
              <a:lum/>
            </a:blip>
            <a:srcRect/>
            <a:stretch>
              <a:fillRect/>
            </a:stretch>
          </p:blipFill>
          <p:spPr>
            <a:xfrm>
              <a:off x="1033986" y="2426861"/>
              <a:ext cx="833290" cy="1223115"/>
            </a:xfrm>
            <a:prstGeom prst="rect">
              <a:avLst/>
            </a:prstGeom>
            <a:noFill/>
            <a:ln>
              <a:noFill/>
            </a:ln>
          </p:spPr>
        </p:pic>
        <p:pic>
          <p:nvPicPr>
            <p:cNvPr id="25" name="Picture 24">
              <a:extLst>
                <a:ext uri="{FF2B5EF4-FFF2-40B4-BE49-F238E27FC236}">
                  <a16:creationId xmlns:a16="http://schemas.microsoft.com/office/drawing/2014/main" id="{F1B3B8E3-4DD7-410B-A122-563173376CFF}"/>
                </a:ext>
              </a:extLst>
            </p:cNvPr>
            <p:cNvPicPr>
              <a:picLocks noChangeAspect="1"/>
            </p:cNvPicPr>
            <p:nvPr/>
          </p:nvPicPr>
          <p:blipFill>
            <a:blip r:embed="rId21" cstate="print">
              <a:alphaModFix/>
              <a:lum/>
            </a:blip>
            <a:srcRect/>
            <a:stretch>
              <a:fillRect/>
            </a:stretch>
          </p:blipFill>
          <p:spPr>
            <a:xfrm>
              <a:off x="1033986" y="1006362"/>
              <a:ext cx="833290" cy="1223115"/>
            </a:xfrm>
            <a:prstGeom prst="rect">
              <a:avLst/>
            </a:prstGeom>
            <a:noFill/>
            <a:ln>
              <a:noFill/>
            </a:ln>
          </p:spPr>
        </p:pic>
        <p:pic>
          <p:nvPicPr>
            <p:cNvPr id="26" name="Picture 25">
              <a:extLst>
                <a:ext uri="{FF2B5EF4-FFF2-40B4-BE49-F238E27FC236}">
                  <a16:creationId xmlns:a16="http://schemas.microsoft.com/office/drawing/2014/main" id="{9BA1010F-4400-49B6-9497-F41E0289FB3E}"/>
                </a:ext>
              </a:extLst>
            </p:cNvPr>
            <p:cNvPicPr>
              <a:picLocks noChangeAspect="1"/>
            </p:cNvPicPr>
            <p:nvPr/>
          </p:nvPicPr>
          <p:blipFill>
            <a:blip r:embed="rId22" cstate="print">
              <a:alphaModFix/>
              <a:lum/>
            </a:blip>
            <a:srcRect/>
            <a:stretch>
              <a:fillRect/>
            </a:stretch>
          </p:blipFill>
          <p:spPr>
            <a:xfrm>
              <a:off x="3117763" y="1006360"/>
              <a:ext cx="833290" cy="1223115"/>
            </a:xfrm>
            <a:prstGeom prst="rect">
              <a:avLst/>
            </a:prstGeom>
            <a:noFill/>
            <a:ln>
              <a:noFill/>
            </a:ln>
          </p:spPr>
        </p:pic>
        <p:pic>
          <p:nvPicPr>
            <p:cNvPr id="27" name="Picture 26">
              <a:extLst>
                <a:ext uri="{FF2B5EF4-FFF2-40B4-BE49-F238E27FC236}">
                  <a16:creationId xmlns:a16="http://schemas.microsoft.com/office/drawing/2014/main" id="{40348407-1B90-4790-930C-9E9E61A87C55}"/>
                </a:ext>
              </a:extLst>
            </p:cNvPr>
            <p:cNvPicPr>
              <a:picLocks noChangeAspect="1"/>
            </p:cNvPicPr>
            <p:nvPr/>
          </p:nvPicPr>
          <p:blipFill>
            <a:blip r:embed="rId23" cstate="print">
              <a:alphaModFix/>
              <a:lum/>
            </a:blip>
            <a:srcRect/>
            <a:stretch>
              <a:fillRect/>
            </a:stretch>
          </p:blipFill>
          <p:spPr>
            <a:xfrm>
              <a:off x="4236434" y="1019129"/>
              <a:ext cx="864952" cy="1223113"/>
            </a:xfrm>
            <a:prstGeom prst="rect">
              <a:avLst/>
            </a:prstGeom>
            <a:noFill/>
            <a:ln>
              <a:noFill/>
            </a:ln>
          </p:spPr>
        </p:pic>
        <p:pic>
          <p:nvPicPr>
            <p:cNvPr id="28" name="Picture 27">
              <a:extLst>
                <a:ext uri="{FF2B5EF4-FFF2-40B4-BE49-F238E27FC236}">
                  <a16:creationId xmlns:a16="http://schemas.microsoft.com/office/drawing/2014/main" id="{C1694CF3-590E-4F9E-AC25-BA5150213071}"/>
                </a:ext>
              </a:extLst>
            </p:cNvPr>
            <p:cNvPicPr>
              <a:picLocks noChangeAspect="1"/>
            </p:cNvPicPr>
            <p:nvPr/>
          </p:nvPicPr>
          <p:blipFill>
            <a:blip r:embed="rId24" cstate="print">
              <a:alphaModFix/>
              <a:lum/>
            </a:blip>
            <a:srcRect/>
            <a:stretch>
              <a:fillRect/>
            </a:stretch>
          </p:blipFill>
          <p:spPr>
            <a:xfrm>
              <a:off x="2050983" y="1020681"/>
              <a:ext cx="867450" cy="1223111"/>
            </a:xfrm>
            <a:prstGeom prst="rect">
              <a:avLst/>
            </a:prstGeom>
            <a:noFill/>
            <a:ln>
              <a:noFill/>
            </a:ln>
          </p:spPr>
        </p:pic>
        <p:pic>
          <p:nvPicPr>
            <p:cNvPr id="29" name="Picture 35" descr="FLC quaderno 24 cover001.jpg">
              <a:extLst>
                <a:ext uri="{FF2B5EF4-FFF2-40B4-BE49-F238E27FC236}">
                  <a16:creationId xmlns:a16="http://schemas.microsoft.com/office/drawing/2014/main" id="{D7E9F825-C8DD-42D6-9446-A6653AD61C9E}"/>
                </a:ext>
              </a:extLst>
            </p:cNvPr>
            <p:cNvPicPr>
              <a:picLocks noChangeAspect="1"/>
            </p:cNvPicPr>
            <p:nvPr/>
          </p:nvPicPr>
          <p:blipFill>
            <a:blip r:embed="rId25" cstate="print"/>
            <a:stretch>
              <a:fillRect/>
            </a:stretch>
          </p:blipFill>
          <p:spPr>
            <a:xfrm>
              <a:off x="3238973" y="5252418"/>
              <a:ext cx="858445" cy="1259969"/>
            </a:xfrm>
            <a:prstGeom prst="rect">
              <a:avLst/>
            </a:prstGeom>
          </p:spPr>
        </p:pic>
        <p:pic>
          <p:nvPicPr>
            <p:cNvPr id="30" name="Picture 2">
              <a:extLst>
                <a:ext uri="{FF2B5EF4-FFF2-40B4-BE49-F238E27FC236}">
                  <a16:creationId xmlns:a16="http://schemas.microsoft.com/office/drawing/2014/main" id="{2558C544-57D2-43FC-833E-19EF80AEA2D4}"/>
                </a:ext>
              </a:extLst>
            </p:cNvPr>
            <p:cNvPicPr>
              <a:picLocks noChangeAspect="1" noChangeArrowheads="1"/>
            </p:cNvPicPr>
            <p:nvPr/>
          </p:nvPicPr>
          <p:blipFill>
            <a:blip r:embed="rId26" cstate="print"/>
            <a:srcRect/>
            <a:stretch>
              <a:fillRect/>
            </a:stretch>
          </p:blipFill>
          <p:spPr bwMode="auto">
            <a:xfrm>
              <a:off x="5412667" y="5260786"/>
              <a:ext cx="882912" cy="1251600"/>
            </a:xfrm>
            <a:prstGeom prst="rect">
              <a:avLst/>
            </a:prstGeom>
            <a:noFill/>
            <a:ln w="9525">
              <a:noFill/>
              <a:miter lim="800000"/>
              <a:headEnd/>
              <a:tailEnd/>
            </a:ln>
          </p:spPr>
        </p:pic>
        <p:pic>
          <p:nvPicPr>
            <p:cNvPr id="31" name="Immagine 30">
              <a:extLst>
                <a:ext uri="{FF2B5EF4-FFF2-40B4-BE49-F238E27FC236}">
                  <a16:creationId xmlns:a16="http://schemas.microsoft.com/office/drawing/2014/main" id="{F8E4A329-74BD-48EF-B413-316DA01F217F}"/>
                </a:ext>
              </a:extLst>
            </p:cNvPr>
            <p:cNvPicPr>
              <a:picLocks noChangeAspect="1"/>
            </p:cNvPicPr>
            <p:nvPr/>
          </p:nvPicPr>
          <p:blipFill>
            <a:blip r:embed="rId27"/>
            <a:stretch>
              <a:fillRect/>
            </a:stretch>
          </p:blipFill>
          <p:spPr>
            <a:xfrm>
              <a:off x="4273176" y="5260785"/>
              <a:ext cx="888170" cy="1251601"/>
            </a:xfrm>
            <a:prstGeom prst="rect">
              <a:avLst/>
            </a:prstGeom>
          </p:spPr>
        </p:pic>
      </p:grpSp>
      <p:pic>
        <p:nvPicPr>
          <p:cNvPr id="3" name="Immagine 2">
            <a:extLst>
              <a:ext uri="{FF2B5EF4-FFF2-40B4-BE49-F238E27FC236}">
                <a16:creationId xmlns:a16="http://schemas.microsoft.com/office/drawing/2014/main" id="{366B80E2-5DC1-42E6-9BC1-B130A23C0772}"/>
              </a:ext>
            </a:extLst>
          </p:cNvPr>
          <p:cNvPicPr>
            <a:picLocks noChangeAspect="1"/>
          </p:cNvPicPr>
          <p:nvPr/>
        </p:nvPicPr>
        <p:blipFill>
          <a:blip r:embed="rId28"/>
          <a:stretch>
            <a:fillRect/>
          </a:stretch>
        </p:blipFill>
        <p:spPr>
          <a:xfrm>
            <a:off x="6613472" y="4405825"/>
            <a:ext cx="1426588" cy="1146147"/>
          </a:xfrm>
          <a:prstGeom prst="rect">
            <a:avLst/>
          </a:prstGeom>
        </p:spPr>
      </p:pic>
    </p:spTree>
    <p:extLst>
      <p:ext uri="{BB962C8B-B14F-4D97-AF65-F5344CB8AC3E}">
        <p14:creationId xmlns:p14="http://schemas.microsoft.com/office/powerpoint/2010/main" val="125751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7E26E95F-DCA0-4D79-97DC-7B91A6674708}"/>
              </a:ext>
            </a:extLst>
          </p:cNvPr>
          <p:cNvGrpSpPr/>
          <p:nvPr/>
        </p:nvGrpSpPr>
        <p:grpSpPr>
          <a:xfrm>
            <a:off x="808349" y="311181"/>
            <a:ext cx="3891242" cy="5156791"/>
            <a:chOff x="2264735" y="308344"/>
            <a:chExt cx="4391793" cy="6241312"/>
          </a:xfrm>
        </p:grpSpPr>
        <p:pic>
          <p:nvPicPr>
            <p:cNvPr id="6" name="Immagine 5">
              <a:extLst>
                <a:ext uri="{FF2B5EF4-FFF2-40B4-BE49-F238E27FC236}">
                  <a16:creationId xmlns:a16="http://schemas.microsoft.com/office/drawing/2014/main" id="{050A3C2B-9852-41CC-A798-276126C552CC}"/>
                </a:ext>
              </a:extLst>
            </p:cNvPr>
            <p:cNvPicPr>
              <a:picLocks noChangeAspect="1"/>
            </p:cNvPicPr>
            <p:nvPr/>
          </p:nvPicPr>
          <p:blipFill>
            <a:blip r:embed="rId2"/>
            <a:stretch>
              <a:fillRect/>
            </a:stretch>
          </p:blipFill>
          <p:spPr>
            <a:xfrm rot="16200000">
              <a:off x="1346570" y="1236264"/>
              <a:ext cx="6234445" cy="4385471"/>
            </a:xfrm>
            <a:prstGeom prst="rect">
              <a:avLst/>
            </a:prstGeom>
          </p:spPr>
        </p:pic>
        <p:sp>
          <p:nvSpPr>
            <p:cNvPr id="7" name="Rettangolo 6">
              <a:extLst>
                <a:ext uri="{FF2B5EF4-FFF2-40B4-BE49-F238E27FC236}">
                  <a16:creationId xmlns:a16="http://schemas.microsoft.com/office/drawing/2014/main" id="{08F96451-8BE5-4B82-8BE1-506ED666225C}"/>
                </a:ext>
              </a:extLst>
            </p:cNvPr>
            <p:cNvSpPr/>
            <p:nvPr/>
          </p:nvSpPr>
          <p:spPr>
            <a:xfrm>
              <a:off x="2264735" y="308344"/>
              <a:ext cx="4380614" cy="62413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Sottotitolo 2">
            <a:extLst>
              <a:ext uri="{FF2B5EF4-FFF2-40B4-BE49-F238E27FC236}">
                <a16:creationId xmlns:a16="http://schemas.microsoft.com/office/drawing/2014/main" id="{D6D6ADBF-16D5-413E-8B2F-9EE764DA2DF2}"/>
              </a:ext>
            </a:extLst>
          </p:cNvPr>
          <p:cNvSpPr>
            <a:spLocks noGrp="1"/>
          </p:cNvSpPr>
          <p:nvPr>
            <p:ph type="subTitle" idx="1"/>
          </p:nvPr>
        </p:nvSpPr>
        <p:spPr>
          <a:xfrm>
            <a:off x="5013251" y="311181"/>
            <a:ext cx="3316799" cy="5355972"/>
          </a:xfrm>
        </p:spPr>
        <p:txBody>
          <a:bodyPr>
            <a:normAutofit/>
          </a:bodyPr>
          <a:lstStyle/>
          <a:p>
            <a:pPr algn="l"/>
            <a:r>
              <a:rPr lang="it-IT" kern="0" dirty="0">
                <a:solidFill>
                  <a:sysClr val="windowText" lastClr="000000"/>
                </a:solidFill>
              </a:rPr>
              <a:t>In preparazione Q28 su GNL</a:t>
            </a:r>
          </a:p>
          <a:p>
            <a:pPr algn="just"/>
            <a:endParaRPr lang="it-IT" dirty="0"/>
          </a:p>
        </p:txBody>
      </p:sp>
      <p:pic>
        <p:nvPicPr>
          <p:cNvPr id="2" name="Immagine 1">
            <a:extLst>
              <a:ext uri="{FF2B5EF4-FFF2-40B4-BE49-F238E27FC236}">
                <a16:creationId xmlns:a16="http://schemas.microsoft.com/office/drawing/2014/main" id="{71E806D8-7763-4D37-89CE-67200CF95225}"/>
              </a:ext>
            </a:extLst>
          </p:cNvPr>
          <p:cNvPicPr>
            <a:picLocks noChangeAspect="1"/>
          </p:cNvPicPr>
          <p:nvPr/>
        </p:nvPicPr>
        <p:blipFill>
          <a:blip r:embed="rId3"/>
          <a:stretch>
            <a:fillRect/>
          </a:stretch>
        </p:blipFill>
        <p:spPr>
          <a:xfrm>
            <a:off x="5761934" y="4318988"/>
            <a:ext cx="1426588" cy="1146147"/>
          </a:xfrm>
          <a:prstGeom prst="rect">
            <a:avLst/>
          </a:prstGeom>
        </p:spPr>
      </p:pic>
      <p:pic>
        <p:nvPicPr>
          <p:cNvPr id="3" name="Immagine 2">
            <a:extLst>
              <a:ext uri="{FF2B5EF4-FFF2-40B4-BE49-F238E27FC236}">
                <a16:creationId xmlns:a16="http://schemas.microsoft.com/office/drawing/2014/main" id="{4B61010E-FF37-4FB4-BE1D-0756BAF9AF55}"/>
              </a:ext>
            </a:extLst>
          </p:cNvPr>
          <p:cNvPicPr>
            <a:picLocks noChangeAspect="1"/>
          </p:cNvPicPr>
          <p:nvPr/>
        </p:nvPicPr>
        <p:blipFill>
          <a:blip r:embed="rId4"/>
          <a:stretch>
            <a:fillRect/>
          </a:stretch>
        </p:blipFill>
        <p:spPr>
          <a:xfrm>
            <a:off x="5003346" y="2100262"/>
            <a:ext cx="3438905" cy="2288435"/>
          </a:xfrm>
          <a:prstGeom prst="rect">
            <a:avLst/>
          </a:prstGeom>
        </p:spPr>
      </p:pic>
    </p:spTree>
    <p:extLst>
      <p:ext uri="{BB962C8B-B14F-4D97-AF65-F5344CB8AC3E}">
        <p14:creationId xmlns:p14="http://schemas.microsoft.com/office/powerpoint/2010/main" val="171235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3F9924F-6544-492A-9F30-BC59759BF87E}"/>
              </a:ext>
            </a:extLst>
          </p:cNvPr>
          <p:cNvPicPr>
            <a:picLocks noChangeAspect="1"/>
          </p:cNvPicPr>
          <p:nvPr/>
        </p:nvPicPr>
        <p:blipFill>
          <a:blip r:embed="rId2"/>
          <a:stretch>
            <a:fillRect/>
          </a:stretch>
        </p:blipFill>
        <p:spPr>
          <a:xfrm>
            <a:off x="4167964" y="2663902"/>
            <a:ext cx="4894826" cy="3484479"/>
          </a:xfrm>
          <a:prstGeom prst="rect">
            <a:avLst/>
          </a:prstGeom>
        </p:spPr>
      </p:pic>
      <p:pic>
        <p:nvPicPr>
          <p:cNvPr id="8" name="Immagine 7">
            <a:extLst>
              <a:ext uri="{FF2B5EF4-FFF2-40B4-BE49-F238E27FC236}">
                <a16:creationId xmlns:a16="http://schemas.microsoft.com/office/drawing/2014/main" id="{62F6F533-2787-4A91-A578-8006CD1E8E21}"/>
              </a:ext>
            </a:extLst>
          </p:cNvPr>
          <p:cNvPicPr>
            <a:picLocks noChangeAspect="1"/>
          </p:cNvPicPr>
          <p:nvPr/>
        </p:nvPicPr>
        <p:blipFill>
          <a:blip r:embed="rId3"/>
          <a:stretch>
            <a:fillRect/>
          </a:stretch>
        </p:blipFill>
        <p:spPr>
          <a:xfrm>
            <a:off x="595423" y="0"/>
            <a:ext cx="6634718" cy="3020492"/>
          </a:xfrm>
          <a:prstGeom prst="rect">
            <a:avLst/>
          </a:prstGeom>
        </p:spPr>
      </p:pic>
    </p:spTree>
    <p:extLst>
      <p:ext uri="{BB962C8B-B14F-4D97-AF65-F5344CB8AC3E}">
        <p14:creationId xmlns:p14="http://schemas.microsoft.com/office/powerpoint/2010/main" val="22679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392D1D6-A738-4CA1-AF5F-5489524A846E}"/>
              </a:ext>
            </a:extLst>
          </p:cNvPr>
          <p:cNvPicPr>
            <a:picLocks noChangeAspect="1"/>
          </p:cNvPicPr>
          <p:nvPr/>
        </p:nvPicPr>
        <p:blipFill>
          <a:blip r:embed="rId2"/>
          <a:stretch>
            <a:fillRect/>
          </a:stretch>
        </p:blipFill>
        <p:spPr>
          <a:xfrm>
            <a:off x="542260" y="403536"/>
            <a:ext cx="7251405" cy="5444237"/>
          </a:xfrm>
          <a:prstGeom prst="rect">
            <a:avLst/>
          </a:prstGeom>
        </p:spPr>
      </p:pic>
    </p:spTree>
    <p:extLst>
      <p:ext uri="{BB962C8B-B14F-4D97-AF65-F5344CB8AC3E}">
        <p14:creationId xmlns:p14="http://schemas.microsoft.com/office/powerpoint/2010/main" val="133594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16D1F27-C482-4902-BACA-8A5C269503EC}"/>
              </a:ext>
            </a:extLst>
          </p:cNvPr>
          <p:cNvPicPr>
            <a:picLocks noChangeAspect="1"/>
          </p:cNvPicPr>
          <p:nvPr/>
        </p:nvPicPr>
        <p:blipFill>
          <a:blip r:embed="rId2"/>
          <a:stretch>
            <a:fillRect/>
          </a:stretch>
        </p:blipFill>
        <p:spPr>
          <a:xfrm>
            <a:off x="0" y="0"/>
            <a:ext cx="9144000" cy="5803763"/>
          </a:xfrm>
          <a:prstGeom prst="rect">
            <a:avLst/>
          </a:prstGeom>
        </p:spPr>
      </p:pic>
    </p:spTree>
    <p:extLst>
      <p:ext uri="{BB962C8B-B14F-4D97-AF65-F5344CB8AC3E}">
        <p14:creationId xmlns:p14="http://schemas.microsoft.com/office/powerpoint/2010/main" val="56360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56753" y="4019928"/>
            <a:ext cx="7017490" cy="1838611"/>
          </a:xfrm>
        </p:spPr>
        <p:txBody>
          <a:bodyPr>
            <a:normAutofit fontScale="62500" lnSpcReduction="20000"/>
          </a:bodyPr>
          <a:lstStyle/>
          <a:p>
            <a:pPr algn="just">
              <a:lnSpc>
                <a:spcPct val="120000"/>
              </a:lnSpc>
            </a:pPr>
            <a:r>
              <a:rPr lang="it-IT" i="1" kern="0" dirty="0">
                <a:solidFill>
                  <a:sysClr val="windowText" lastClr="000000"/>
                </a:solidFill>
              </a:rPr>
              <a:t>«Solo in Europa sono attesi nei prossimi quattro-cinque anni nuovi investimenti in «sostenibilità» per </a:t>
            </a:r>
            <a:r>
              <a:rPr lang="it-IT" b="1" i="1" kern="0" dirty="0">
                <a:solidFill>
                  <a:schemeClr val="tx2">
                    <a:lumMod val="60000"/>
                    <a:lumOff val="40000"/>
                  </a:schemeClr>
                </a:solidFill>
              </a:rPr>
              <a:t>320 miliardi di euro</a:t>
            </a:r>
            <a:r>
              <a:rPr lang="it-IT" i="1" kern="0" dirty="0">
                <a:solidFill>
                  <a:sysClr val="windowText" lastClr="000000"/>
                </a:solidFill>
              </a:rPr>
              <a:t>: una spinta senza precedenti all’innovazione dei modelli industriali».</a:t>
            </a:r>
          </a:p>
          <a:p>
            <a:pPr algn="r"/>
            <a:r>
              <a:rPr lang="it-IT" kern="0" dirty="0">
                <a:solidFill>
                  <a:sysClr val="windowText" lastClr="000000"/>
                </a:solidFill>
              </a:rPr>
              <a:t>Carlo Messina, AD Intesa Sanpaolo, Corriere della Sera, </a:t>
            </a:r>
          </a:p>
          <a:p>
            <a:pPr algn="r"/>
            <a:r>
              <a:rPr lang="it-IT" kern="0" dirty="0">
                <a:solidFill>
                  <a:sysClr val="windowText" lastClr="000000"/>
                </a:solidFill>
              </a:rPr>
              <a:t>20 gennaio 2019</a:t>
            </a:r>
            <a:endParaRPr lang="it-IT" dirty="0"/>
          </a:p>
        </p:txBody>
      </p:sp>
      <p:pic>
        <p:nvPicPr>
          <p:cNvPr id="4" name="Immagine 3">
            <a:extLst>
              <a:ext uri="{FF2B5EF4-FFF2-40B4-BE49-F238E27FC236}">
                <a16:creationId xmlns:a16="http://schemas.microsoft.com/office/drawing/2014/main" id="{C0DC866D-B2FE-454F-9BA1-EE0776041977}"/>
              </a:ext>
            </a:extLst>
          </p:cNvPr>
          <p:cNvPicPr>
            <a:picLocks noChangeAspect="1"/>
          </p:cNvPicPr>
          <p:nvPr/>
        </p:nvPicPr>
        <p:blipFill>
          <a:blip r:embed="rId2"/>
          <a:stretch>
            <a:fillRect/>
          </a:stretch>
        </p:blipFill>
        <p:spPr>
          <a:xfrm>
            <a:off x="3710141" y="0"/>
            <a:ext cx="1428750" cy="1143000"/>
          </a:xfrm>
          <a:prstGeom prst="rect">
            <a:avLst/>
          </a:prstGeom>
        </p:spPr>
      </p:pic>
      <p:sp>
        <p:nvSpPr>
          <p:cNvPr id="5" name="CasellaDiTesto 4">
            <a:extLst>
              <a:ext uri="{FF2B5EF4-FFF2-40B4-BE49-F238E27FC236}">
                <a16:creationId xmlns:a16="http://schemas.microsoft.com/office/drawing/2014/main" id="{802602D2-4154-487C-9E20-34D8920AEA0A}"/>
              </a:ext>
            </a:extLst>
          </p:cNvPr>
          <p:cNvSpPr txBox="1"/>
          <p:nvPr/>
        </p:nvSpPr>
        <p:spPr>
          <a:xfrm>
            <a:off x="208707" y="1137580"/>
            <a:ext cx="7644810" cy="2554545"/>
          </a:xfrm>
          <a:prstGeom prst="rect">
            <a:avLst/>
          </a:prstGeom>
          <a:noFill/>
        </p:spPr>
        <p:txBody>
          <a:bodyPr wrap="square" rtlCol="0">
            <a:spAutoFit/>
          </a:bodyPr>
          <a:lstStyle/>
          <a:p>
            <a:pPr algn="just"/>
            <a:r>
              <a:rPr lang="it-IT" sz="2000" i="1" dirty="0"/>
              <a:t>“Sostenere le imprese nuove e in evoluzione per adottare modelli di economia circolare è la chiave per accelerare la transizione verso un’economia rigenerativa e riparativa. L’impegno nello sviluppo di un ecosistema dell’economia circolare in Italia, è un importante contributo alla creazione di un’economia in grado di funzionare nel lungo termine”.</a:t>
            </a:r>
          </a:p>
          <a:p>
            <a:endParaRPr lang="it-IT" sz="2000" dirty="0"/>
          </a:p>
          <a:p>
            <a:pPr algn="r"/>
            <a:r>
              <a:rPr lang="it-IT" sz="2000" dirty="0"/>
              <a:t>Ellen Mac Arthur, Fondatrice della Ellen </a:t>
            </a:r>
            <a:r>
              <a:rPr lang="it-IT" sz="2000" dirty="0" err="1"/>
              <a:t>MacArthur</a:t>
            </a:r>
            <a:r>
              <a:rPr lang="it-IT" sz="2000" dirty="0"/>
              <a:t> Foundation, Wired, 19 dicembre 2018</a:t>
            </a:r>
          </a:p>
        </p:txBody>
      </p:sp>
    </p:spTree>
    <p:extLst>
      <p:ext uri="{BB962C8B-B14F-4D97-AF65-F5344CB8AC3E}">
        <p14:creationId xmlns:p14="http://schemas.microsoft.com/office/powerpoint/2010/main" val="37192631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TotalTime>
  <Words>611</Words>
  <Application>Microsoft Office PowerPoint</Application>
  <PresentationFormat>Presentazione su schermo (4:3)</PresentationFormat>
  <Paragraphs>48</Paragraphs>
  <Slides>20</Slides>
  <Notes>0</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20</vt:i4>
      </vt:variant>
    </vt:vector>
  </HeadingPairs>
  <TitlesOfParts>
    <vt:vector size="24" baseType="lpstr">
      <vt:lpstr>Arial</vt:lpstr>
      <vt:lpstr>Calibri</vt:lpstr>
      <vt:lpstr>Tema di Office</vt:lpstr>
      <vt:lpstr>Struttura personalizzata</vt:lpstr>
      <vt:lpstr>Presentazione standard di PowerPoint</vt:lpstr>
      <vt:lpstr>Freight Leaders Council</vt:lpstr>
      <vt:lpstr>Obiettivo del Freight Leaders Council</vt:lpstr>
      <vt:lpstr>I Quaderni del Freight Leaders Council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dc:title>
  <dc:creator>D</dc:creator>
  <cp:lastModifiedBy>Massimo Marciani</cp:lastModifiedBy>
  <cp:revision>17</cp:revision>
  <dcterms:created xsi:type="dcterms:W3CDTF">2018-12-13T07:22:23Z</dcterms:created>
  <dcterms:modified xsi:type="dcterms:W3CDTF">2019-01-23T08:13:14Z</dcterms:modified>
</cp:coreProperties>
</file>