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6" r:id="rId4"/>
    <p:sldId id="301" r:id="rId5"/>
    <p:sldId id="265" r:id="rId6"/>
    <p:sldId id="319" r:id="rId7"/>
    <p:sldId id="352" r:id="rId8"/>
    <p:sldId id="471" r:id="rId9"/>
    <p:sldId id="472" r:id="rId10"/>
    <p:sldId id="474" r:id="rId11"/>
    <p:sldId id="473" r:id="rId12"/>
    <p:sldId id="257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7" autoAdjust="0"/>
    <p:restoredTop sz="95897" autoAdjust="0"/>
  </p:normalViewPr>
  <p:slideViewPr>
    <p:cSldViewPr snapToGrid="0" snapToObjects="1">
      <p:cViewPr varScale="1">
        <p:scale>
          <a:sx n="109" d="100"/>
          <a:sy n="109" d="100"/>
        </p:scale>
        <p:origin x="488" y="184"/>
      </p:cViewPr>
      <p:guideLst>
        <p:guide orient="horz" pos="2160"/>
        <p:guide pos="2880"/>
        <p:guide orient="horz" pos="527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66496-A0ED-D04B-B41C-042175DC4038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81BAB-5957-1644-A40F-56D9BF29C83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790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5078-7224-B244-B504-A0DC7E3BCB26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11D0A-E3C0-BA42-BD93-2BDAF82D319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963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5F24F-3278-41BE-AF11-D0346D02550C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774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C329-E49F-8041-81CE-329CEA8E7C95}" type="slidenum">
              <a:rPr lang="en-US" altLang="it-IT" smtClean="0"/>
              <a:pPr>
                <a:defRPr/>
              </a:pPr>
              <a:t>4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16627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Si tratta di oltre cinquemila prodotti che rappresentano il 6,7% del totale mondo Immagino (Alimentare + cura persona=84.450 prodotti) e sviluppano il 9,4% del totale delle vendite, circa 3,2 Mld di euro,  con un trend in crescita del +3,6% nell’anno 2017 vs 2016. L’interesse per questi prodotti è molto alto e in continua crescita, per alcuni loghi si parla di trend a due cifre come ad esempio per il Fair trade o UTZ**.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D1B3A-CF92-44A9-BE75-BEFFB3701764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495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833438"/>
            <a:ext cx="5556250" cy="416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195D9-39B0-4604-AC23-49BA37B7AF3B}" type="slidenum">
              <a:rPr lang="en-US" altLang="it-IT" smtClean="0">
                <a:solidFill>
                  <a:prstClr val="black"/>
                </a:solidFill>
              </a:rPr>
              <a:pPr/>
              <a:t>7</a:t>
            </a:fld>
            <a:endParaRPr lang="en-US" alt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1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833438"/>
            <a:ext cx="5556250" cy="416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195D9-39B0-4604-AC23-49BA37B7AF3B}" type="slidenum">
              <a:rPr lang="en-US" altLang="it-IT" smtClean="0">
                <a:solidFill>
                  <a:prstClr val="black"/>
                </a:solidFill>
              </a:rPr>
              <a:pPr/>
              <a:t>8</a:t>
            </a:fld>
            <a:endParaRPr lang="en-US" alt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833438"/>
            <a:ext cx="5556250" cy="416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195D9-39B0-4604-AC23-49BA37B7AF3B}" type="slidenum">
              <a:rPr lang="en-US" altLang="it-IT" smtClean="0">
                <a:solidFill>
                  <a:prstClr val="black"/>
                </a:solidFill>
              </a:rPr>
              <a:pPr/>
              <a:t>9</a:t>
            </a:fld>
            <a:endParaRPr lang="en-US" alt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3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9775" y="833438"/>
            <a:ext cx="5556250" cy="416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195D9-39B0-4604-AC23-49BA37B7AF3B}" type="slidenum">
              <a:rPr lang="en-US" altLang="it-IT" smtClean="0">
                <a:solidFill>
                  <a:prstClr val="black"/>
                </a:solidFill>
              </a:rPr>
              <a:pPr/>
              <a:t>10</a:t>
            </a:fld>
            <a:endParaRPr lang="en-US" alt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0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6444138" y="6233239"/>
            <a:ext cx="102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EFC318-EE9D-FC46-B7CE-4CFB9BF84A97}" type="slidenum">
              <a:rPr lang="it-IT" sz="1000" smtClean="0"/>
              <a:pPr algn="r"/>
              <a:t>‹N›</a:t>
            </a:fld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86252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86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170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2AB7F-E8D0-4874-A9B8-335B68DC5F05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750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12"/>
          <p:cNvSpPr>
            <a:spLocks noGrp="1"/>
          </p:cNvSpPr>
          <p:nvPr>
            <p:ph sz="quarter" idx="10"/>
          </p:nvPr>
        </p:nvSpPr>
        <p:spPr>
          <a:xfrm>
            <a:off x="368300" y="1354139"/>
            <a:ext cx="8394700" cy="4818063"/>
          </a:xfrm>
          <a:prstGeom prst="rect">
            <a:avLst/>
          </a:prstGeom>
        </p:spPr>
        <p:txBody>
          <a:bodyPr vert="horz"/>
          <a:lstStyle>
            <a:lvl1pPr algn="l">
              <a:buClr>
                <a:srgbClr val="046EB9"/>
              </a:buClr>
              <a:defRPr sz="2000">
                <a:solidFill>
                  <a:srgbClr val="1E285A"/>
                </a:solidFill>
                <a:latin typeface="Arial"/>
                <a:cs typeface="Arial"/>
              </a:defRPr>
            </a:lvl1pPr>
            <a:lvl2pPr algn="l">
              <a:defRPr sz="1800" i="1">
                <a:solidFill>
                  <a:srgbClr val="1E285A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rgbClr val="1E285A"/>
                </a:solidFill>
                <a:latin typeface="Arial"/>
                <a:cs typeface="Arial"/>
              </a:defRPr>
            </a:lvl3pPr>
            <a:lvl4pPr algn="l">
              <a:defRPr>
                <a:solidFill>
                  <a:srgbClr val="1E285A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rgbClr val="1E285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punto</a:t>
            </a:r>
          </a:p>
          <a:p>
            <a:pPr lvl="2"/>
            <a:r>
              <a:rPr lang="it-IT" dirty="0"/>
              <a:t>Terzo punto</a:t>
            </a:r>
          </a:p>
          <a:p>
            <a:pPr lvl="0"/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917700" y="419102"/>
            <a:ext cx="6845300" cy="681039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1E285A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48515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42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66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42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2647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1979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905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6708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6885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994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2321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2023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25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613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338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863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920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900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5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BFB84-C50B-3340-B74D-D0A9C5A66D1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6D84-42BD-4541-8986-367765824A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539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57410" y="6131483"/>
            <a:ext cx="618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4D656E3A-2A3E-6A49-901C-734C84097891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D2C25F7-B66F-7C43-81E3-E32A65A0236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1247" y="100355"/>
            <a:ext cx="1511999" cy="4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1D143-387A-A044-8BD4-9D3971DE36B5}" type="datetimeFigureOut">
              <a:rPr lang="it-IT" smtClean="0"/>
              <a:t>21/01/19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60CA-0FB0-B646-8458-D5B00280D9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valeria.franchella@gs1it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s1it.org/chi-siamo/ecr-itali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(null)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0234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3746" y="2156386"/>
            <a:ext cx="3657599" cy="191872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it-IT" sz="2800" b="1" dirty="0">
                <a:solidFill>
                  <a:schemeClr val="bg1"/>
                </a:solidFill>
              </a:rPr>
              <a:t>SCM efficiente, sostenibilità e circolarità nell’agenda di GS1 Italy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34176" y="4215161"/>
            <a:ext cx="4304370" cy="107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it-IT" sz="2000" b="1" dirty="0">
                <a:solidFill>
                  <a:srgbClr val="000000"/>
                </a:solidFill>
              </a:rPr>
              <a:t>Giuseppe Luscia</a:t>
            </a:r>
          </a:p>
          <a:p>
            <a:pPr algn="l">
              <a:lnSpc>
                <a:spcPct val="80000"/>
              </a:lnSpc>
            </a:pPr>
            <a:r>
              <a:rPr lang="it-IT" sz="1400" i="1" dirty="0">
                <a:solidFill>
                  <a:srgbClr val="000000"/>
                </a:solidFill>
              </a:rPr>
              <a:t>ECR Project Manager</a:t>
            </a:r>
          </a:p>
          <a:p>
            <a:pPr algn="l">
              <a:lnSpc>
                <a:spcPct val="80000"/>
              </a:lnSpc>
            </a:pPr>
            <a:r>
              <a:rPr lang="it-IT" sz="1400" i="1" dirty="0">
                <a:solidFill>
                  <a:srgbClr val="000000"/>
                </a:solidFill>
              </a:rPr>
              <a:t>GS1 Italy</a:t>
            </a:r>
          </a:p>
        </p:txBody>
      </p:sp>
    </p:spTree>
    <p:extLst>
      <p:ext uri="{BB962C8B-B14F-4D97-AF65-F5344CB8AC3E}">
        <p14:creationId xmlns:p14="http://schemas.microsoft.com/office/powerpoint/2010/main" val="260185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3">
            <a:extLst>
              <a:ext uri="{FF2B5EF4-FFF2-40B4-BE49-F238E27FC236}">
                <a16:creationId xmlns:a16="http://schemas.microsoft.com/office/drawing/2014/main" id="{C9B03806-B735-6A46-BAD8-2C9C496A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3" y="274638"/>
            <a:ext cx="759349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it-IT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attività avviate</a:t>
            </a:r>
          </a:p>
        </p:txBody>
      </p:sp>
      <p:sp>
        <p:nvSpPr>
          <p:cNvPr id="19" name="Segnaposto contenuto 1">
            <a:extLst>
              <a:ext uri="{FF2B5EF4-FFF2-40B4-BE49-F238E27FC236}">
                <a16:creationId xmlns:a16="http://schemas.microsoft.com/office/drawing/2014/main" id="{F66175A1-C5A5-D94C-8F1B-82A047DACE7A}"/>
              </a:ext>
            </a:extLst>
          </p:cNvPr>
          <p:cNvSpPr>
            <a:spLocks noGrp="1"/>
          </p:cNvSpPr>
          <p:nvPr>
            <p:ph sz="quarter" idx="10"/>
          </p:nvPr>
        </p:nvSpPr>
        <p:spPr bwMode="auto">
          <a:xfrm>
            <a:off x="222923" y="1358003"/>
            <a:ext cx="4343704" cy="44563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it-IT" altLang="it-IT" dirty="0">
                <a:latin typeface="Arial" charset="0"/>
                <a:ea typeface="ＭＳ Ｐゴシック" charset="-128"/>
              </a:rPr>
              <a:t>Sviluppo di un tool di valutazione del livello di circolarità delle aziende</a:t>
            </a:r>
          </a:p>
          <a:p>
            <a:pPr lvl="1"/>
            <a:r>
              <a:rPr lang="it-IT" altLang="it-IT" dirty="0">
                <a:latin typeface="Arial" charset="0"/>
                <a:ea typeface="ＭＳ Ｐゴシック" charset="-128"/>
              </a:rPr>
              <a:t>Capace di individuare le aree di potenziale miglioramento</a:t>
            </a:r>
          </a:p>
          <a:p>
            <a:pPr lvl="1"/>
            <a:endParaRPr lang="it-IT" altLang="it-IT" dirty="0">
              <a:latin typeface="Arial" charset="0"/>
              <a:ea typeface="ＭＳ Ｐゴシック" charset="-128"/>
            </a:endParaRPr>
          </a:p>
          <a:p>
            <a:r>
              <a:rPr lang="it-IT" altLang="it-IT" dirty="0">
                <a:latin typeface="Arial" charset="0"/>
                <a:ea typeface="ＭＳ Ｐゴシック" charset="-128"/>
              </a:rPr>
              <a:t>Sperimentazione del tool attraverso casi reali</a:t>
            </a:r>
          </a:p>
          <a:p>
            <a:pPr lvl="1"/>
            <a:r>
              <a:rPr lang="it-IT" altLang="it-IT" dirty="0">
                <a:latin typeface="Arial" charset="0"/>
                <a:ea typeface="ＭＳ Ｐゴシック" charset="-128"/>
              </a:rPr>
              <a:t>Validazione</a:t>
            </a:r>
          </a:p>
          <a:p>
            <a:pPr lvl="1"/>
            <a:r>
              <a:rPr lang="it-IT" altLang="it-IT" dirty="0">
                <a:latin typeface="Arial" charset="0"/>
                <a:ea typeface="ＭＳ Ｐゴシック" charset="-128"/>
              </a:rPr>
              <a:t>Esperienza concreta e supporto al cambiamento</a:t>
            </a:r>
          </a:p>
          <a:p>
            <a:pPr lvl="1"/>
            <a:endParaRPr lang="it-IT" altLang="it-IT" dirty="0">
              <a:latin typeface="Arial" charset="0"/>
              <a:ea typeface="ＭＳ Ｐゴシック" charset="-128"/>
            </a:endParaRPr>
          </a:p>
          <a:p>
            <a:r>
              <a:rPr lang="it-IT" altLang="it-IT" dirty="0">
                <a:latin typeface="Arial" charset="0"/>
                <a:ea typeface="ＭＳ Ｐゴシック" charset="-128"/>
              </a:rPr>
              <a:t>Valutazione dei risultati attraverso il calcolo dell’impronta ambientale (PEF)</a:t>
            </a:r>
          </a:p>
          <a:p>
            <a:pPr lvl="1"/>
            <a:endParaRPr lang="it-IT" altLang="it-IT" dirty="0">
              <a:latin typeface="Arial" charset="0"/>
              <a:ea typeface="ＭＳ Ｐゴシック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07EAA1-10BA-ED40-8EEC-663A4C4CF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2"/>
          <a:stretch/>
        </p:blipFill>
        <p:spPr>
          <a:xfrm>
            <a:off x="5297556" y="1248674"/>
            <a:ext cx="2961861" cy="1474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93B959-D8FC-6247-9525-E206C404A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23" b="11616"/>
          <a:stretch/>
        </p:blipFill>
        <p:spPr>
          <a:xfrm>
            <a:off x="5297556" y="2898753"/>
            <a:ext cx="3508514" cy="159699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EB947790-D538-C748-8D5B-2FA6155FB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71" y="4671286"/>
            <a:ext cx="1421884" cy="13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9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AA6CAA5-C300-AE40-9F17-C29296C139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98888" y="2298700"/>
            <a:ext cx="510381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it-IT" altLang="it-IT" sz="2800" b="1" dirty="0">
                <a:solidFill>
                  <a:srgbClr val="1E285A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D0EA9A64-8EDE-3C43-A08D-F6FA65D423C6}"/>
              </a:ext>
            </a:extLst>
          </p:cNvPr>
          <p:cNvSpPr txBox="1">
            <a:spLocks/>
          </p:cNvSpPr>
          <p:nvPr/>
        </p:nvSpPr>
        <p:spPr bwMode="auto">
          <a:xfrm>
            <a:off x="3798888" y="3060700"/>
            <a:ext cx="5103812" cy="237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i="1" dirty="0">
                <a:solidFill>
                  <a:srgbClr val="1E2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GS1 Italy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i="1" dirty="0">
                <a:solidFill>
                  <a:srgbClr val="1E2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P. Paleocapa, 7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i="1" dirty="0">
                <a:solidFill>
                  <a:srgbClr val="1E2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20121 Milano – Italy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i="1" dirty="0">
                <a:solidFill>
                  <a:srgbClr val="1E2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it-IT" altLang="it-IT" i="1" dirty="0">
                <a:solidFill>
                  <a:srgbClr val="1E2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giuseppe.luscia@gs1it.org</a:t>
            </a:r>
            <a:r>
              <a:rPr lang="it-IT" altLang="it-IT" i="1" dirty="0">
                <a:solidFill>
                  <a:srgbClr val="1E2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i="1" dirty="0">
                <a:solidFill>
                  <a:srgbClr val="1E2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www.gs1it.org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i="1" dirty="0">
                <a:solidFill>
                  <a:srgbClr val="1E2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www.logisticacollaborativa.it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i="1" dirty="0">
                <a:solidFill>
                  <a:srgbClr val="1E2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http://tendenzeonline.info/</a:t>
            </a:r>
          </a:p>
          <a:p>
            <a:pPr>
              <a:buFont typeface="Arial" panose="020B0604020202020204" pitchFamily="34" charset="0"/>
              <a:buNone/>
            </a:pPr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4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2C680-2C4D-F94A-9F89-5DF8783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Quelli del codice a barre. E non solo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23FABAA-3BE7-40C5-A3B5-B65E3FC274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801" y="1415922"/>
            <a:ext cx="6228432" cy="4193672"/>
          </a:xfrm>
        </p:spPr>
        <p:txBody>
          <a:bodyPr/>
          <a:lstStyle/>
          <a:p>
            <a:r>
              <a:rPr lang="it-IT" sz="2000" b="1" dirty="0">
                <a:solidFill>
                  <a:srgbClr val="002C6C"/>
                </a:solidFill>
              </a:rPr>
              <a:t>GS1 Italy</a:t>
            </a:r>
            <a:r>
              <a:rPr lang="it-IT" sz="2000" dirty="0">
                <a:solidFill>
                  <a:srgbClr val="002C6C"/>
                </a:solidFill>
              </a:rPr>
              <a:t> sviluppa e mantiene gli standard </a:t>
            </a:r>
            <a:r>
              <a:rPr lang="it-IT" sz="2000" b="1" dirty="0">
                <a:solidFill>
                  <a:srgbClr val="002C6C"/>
                </a:solidFill>
              </a:rPr>
              <a:t>GS1</a:t>
            </a:r>
            <a:r>
              <a:rPr lang="it-IT" sz="2000" dirty="0">
                <a:solidFill>
                  <a:srgbClr val="002C6C"/>
                </a:solidFill>
              </a:rPr>
              <a:t>, i più usati al mondo per la comunicazione tra imprese.</a:t>
            </a:r>
          </a:p>
          <a:p>
            <a:pPr marL="74250" indent="0">
              <a:buNone/>
            </a:pPr>
            <a:endParaRPr lang="it-IT" sz="800" dirty="0">
              <a:solidFill>
                <a:srgbClr val="002C6C"/>
              </a:solidFill>
            </a:endParaRPr>
          </a:p>
          <a:p>
            <a:r>
              <a:rPr lang="it-IT" sz="2000" dirty="0">
                <a:solidFill>
                  <a:srgbClr val="002C6C"/>
                </a:solidFill>
              </a:rPr>
              <a:t>Siamo conosciuti per il </a:t>
            </a:r>
            <a:r>
              <a:rPr lang="it-IT" sz="2000" b="1" dirty="0">
                <a:solidFill>
                  <a:srgbClr val="002C6C"/>
                </a:solidFill>
              </a:rPr>
              <a:t>codice a barre</a:t>
            </a:r>
            <a:r>
              <a:rPr lang="it-IT" sz="2000" dirty="0">
                <a:solidFill>
                  <a:srgbClr val="002C6C"/>
                </a:solidFill>
              </a:rPr>
              <a:t>, definito dalla BBC come una delle “50 cose che hanno reso globale l'economia”. </a:t>
            </a:r>
          </a:p>
          <a:p>
            <a:pPr marL="74250" indent="0">
              <a:buNone/>
            </a:pPr>
            <a:endParaRPr lang="it-IT" sz="800" dirty="0">
              <a:solidFill>
                <a:srgbClr val="002C6C"/>
              </a:solidFill>
            </a:endParaRPr>
          </a:p>
          <a:p>
            <a:r>
              <a:rPr lang="it-IT" sz="2000" dirty="0">
                <a:solidFill>
                  <a:srgbClr val="002C6C"/>
                </a:solidFill>
              </a:rPr>
              <a:t>Gli </a:t>
            </a:r>
            <a:r>
              <a:rPr lang="it-IT" sz="2000" b="1" dirty="0">
                <a:solidFill>
                  <a:srgbClr val="002C6C"/>
                </a:solidFill>
              </a:rPr>
              <a:t>standard GS</a:t>
            </a:r>
            <a:r>
              <a:rPr lang="it-IT" sz="2000" dirty="0">
                <a:solidFill>
                  <a:srgbClr val="002C6C"/>
                </a:solidFill>
              </a:rPr>
              <a:t>1 migliorano l'efficienza, la sicurezza e la tracciabilità delle supply chain attraverso i canali fisici e digitali in 25 settori.</a:t>
            </a:r>
          </a:p>
          <a:p>
            <a:pPr marL="74250" indent="0">
              <a:buNone/>
            </a:pPr>
            <a:endParaRPr lang="it-IT" sz="800" dirty="0">
              <a:solidFill>
                <a:srgbClr val="002C6C"/>
              </a:solidFill>
            </a:endParaRPr>
          </a:p>
          <a:p>
            <a:r>
              <a:rPr lang="it-IT" sz="2000" dirty="0">
                <a:solidFill>
                  <a:srgbClr val="002C6C"/>
                </a:solidFill>
              </a:rPr>
              <a:t>Un </a:t>
            </a:r>
            <a:r>
              <a:rPr lang="it-IT" sz="2000" b="1" dirty="0">
                <a:solidFill>
                  <a:srgbClr val="002C6C"/>
                </a:solidFill>
              </a:rPr>
              <a:t>linguaggio comune </a:t>
            </a:r>
            <a:r>
              <a:rPr lang="it-IT" sz="2000" dirty="0">
                <a:solidFill>
                  <a:srgbClr val="002C6C"/>
                </a:solidFill>
              </a:rPr>
              <a:t>che supporta sistemi e processi in tutto il mondo.</a:t>
            </a:r>
          </a:p>
          <a:p>
            <a:endParaRPr lang="it-IT" sz="1400" dirty="0">
              <a:solidFill>
                <a:srgbClr val="002C6C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EF91739-B1FB-094D-83A0-4892C05172DC}"/>
              </a:ext>
            </a:extLst>
          </p:cNvPr>
          <p:cNvGrpSpPr/>
          <p:nvPr/>
        </p:nvGrpSpPr>
        <p:grpSpPr>
          <a:xfrm>
            <a:off x="6789439" y="1276307"/>
            <a:ext cx="2036242" cy="4545542"/>
            <a:chOff x="6660232" y="1365758"/>
            <a:chExt cx="2036242" cy="454554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6015E1B9-8675-4521-B0CD-01749426C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32" y="1365758"/>
              <a:ext cx="2036242" cy="4545542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C6CF059-FC3B-438C-A471-C7E05B256F43}"/>
                </a:ext>
              </a:extLst>
            </p:cNvPr>
            <p:cNvSpPr txBox="1"/>
            <p:nvPr/>
          </p:nvSpPr>
          <p:spPr>
            <a:xfrm>
              <a:off x="6958083" y="1749183"/>
              <a:ext cx="14405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82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Gotham Bold" pitchFamily="2" charset="0"/>
                </a:rPr>
                <a:t>112</a:t>
              </a:r>
            </a:p>
            <a:p>
              <a:r>
                <a:rPr lang="it-IT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Gotham Bold" pitchFamily="2" charset="0"/>
                </a:rPr>
                <a:t>GS1 nel mondo 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5FA436C-B97B-4A7D-87D1-1C48ACEC1B3B}"/>
                </a:ext>
              </a:extLst>
            </p:cNvPr>
            <p:cNvSpPr txBox="1"/>
            <p:nvPr/>
          </p:nvSpPr>
          <p:spPr>
            <a:xfrm>
              <a:off x="6958083" y="3268191"/>
              <a:ext cx="1440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82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Gotham Bold" pitchFamily="2" charset="0"/>
                </a:rPr>
                <a:t>1 mio</a:t>
              </a:r>
            </a:p>
            <a:p>
              <a:r>
                <a:rPr lang="it-IT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Gotham Bold" pitchFamily="2" charset="0"/>
                </a:rPr>
                <a:t>aziende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9E560A3-3982-43DB-8BB7-BDD62EBFFB0F}"/>
                </a:ext>
              </a:extLst>
            </p:cNvPr>
            <p:cNvSpPr txBox="1"/>
            <p:nvPr/>
          </p:nvSpPr>
          <p:spPr>
            <a:xfrm>
              <a:off x="6958083" y="4706142"/>
              <a:ext cx="14405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82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Gotham Bold" pitchFamily="2" charset="0"/>
                </a:rPr>
                <a:t>5 mld</a:t>
              </a:r>
            </a:p>
            <a:p>
              <a:r>
                <a:rPr lang="it-IT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Gotham Bold" pitchFamily="2" charset="0"/>
                </a:rPr>
                <a:t>bip al giorno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42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683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ECR Italia: la casa della collaborazione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6" y="2049111"/>
            <a:ext cx="1514023" cy="115128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623453" y="1745226"/>
            <a:ext cx="58175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2"/>
                </a:solidFill>
              </a:rPr>
              <a:t>GS1 Italy</a:t>
            </a:r>
            <a:r>
              <a:rPr lang="it-IT" sz="2200" dirty="0">
                <a:solidFill>
                  <a:schemeClr val="tx2"/>
                </a:solidFill>
              </a:rPr>
              <a:t> inoltre propone i processi condivisi </a:t>
            </a:r>
            <a:r>
              <a:rPr lang="it-IT" sz="2200" b="1" dirty="0">
                <a:solidFill>
                  <a:schemeClr val="tx2"/>
                </a:solidFill>
              </a:rPr>
              <a:t>ECR</a:t>
            </a:r>
            <a:r>
              <a:rPr lang="it-IT" sz="2200" dirty="0">
                <a:solidFill>
                  <a:schemeClr val="tx2"/>
                </a:solidFill>
              </a:rPr>
              <a:t> che hanno come obiettivo l’efficienza </a:t>
            </a:r>
            <a:br>
              <a:rPr lang="it-IT" sz="2200" dirty="0">
                <a:solidFill>
                  <a:schemeClr val="tx2"/>
                </a:solidFill>
              </a:rPr>
            </a:br>
            <a:r>
              <a:rPr lang="it-IT" sz="2200" dirty="0">
                <a:solidFill>
                  <a:schemeClr val="tx2"/>
                </a:solidFill>
              </a:rPr>
              <a:t>e l’innovazione nella filiera e che nascono </a:t>
            </a:r>
          </a:p>
          <a:p>
            <a:r>
              <a:rPr lang="it-IT" sz="2200" dirty="0">
                <a:solidFill>
                  <a:schemeClr val="tx2"/>
                </a:solidFill>
              </a:rPr>
              <a:t>dal dialogo e dal confronto tra Industria </a:t>
            </a:r>
          </a:p>
          <a:p>
            <a:r>
              <a:rPr lang="it-IT" sz="2200" dirty="0">
                <a:solidFill>
                  <a:schemeClr val="tx2"/>
                </a:solidFill>
              </a:rPr>
              <a:t>e Distribuzione.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17E8BB-01F2-DB41-B71D-BEF854E98D55}"/>
              </a:ext>
            </a:extLst>
          </p:cNvPr>
          <p:cNvSpPr txBox="1"/>
          <p:nvPr/>
        </p:nvSpPr>
        <p:spPr>
          <a:xfrm>
            <a:off x="431800" y="3534044"/>
            <a:ext cx="8336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tx2"/>
                </a:solidFill>
              </a:rPr>
              <a:t>Scopo di </a:t>
            </a:r>
            <a:r>
              <a:rPr lang="it-IT" sz="2200" b="1" dirty="0">
                <a:solidFill>
                  <a:schemeClr val="tx2"/>
                </a:solidFill>
                <a:hlinkClick r:id="rId3"/>
              </a:rPr>
              <a:t>ECR Italia</a:t>
            </a:r>
            <a:r>
              <a:rPr lang="it-IT" sz="2200" b="1" dirty="0">
                <a:solidFill>
                  <a:schemeClr val="tx2"/>
                </a:solidFill>
              </a:rPr>
              <a:t> </a:t>
            </a:r>
            <a:r>
              <a:rPr lang="it-IT" sz="2200" dirty="0">
                <a:solidFill>
                  <a:schemeClr val="tx2"/>
                </a:solidFill>
              </a:rPr>
              <a:t>è di rendere l’offerta più reattiva rispetto </a:t>
            </a:r>
            <a:br>
              <a:rPr lang="it-IT" sz="2200" dirty="0">
                <a:solidFill>
                  <a:schemeClr val="tx2"/>
                </a:solidFill>
              </a:rPr>
            </a:br>
            <a:r>
              <a:rPr lang="it-IT" sz="2200" dirty="0">
                <a:solidFill>
                  <a:schemeClr val="tx2"/>
                </a:solidFill>
              </a:rPr>
              <a:t>alla domanda dei consumatori e di promuovere la rimozione </a:t>
            </a:r>
          </a:p>
          <a:p>
            <a:r>
              <a:rPr lang="it-IT" sz="2200" dirty="0">
                <a:solidFill>
                  <a:schemeClr val="tx2"/>
                </a:solidFill>
              </a:rPr>
              <a:t>dei costi non necessari all’interno della filiera.</a:t>
            </a:r>
          </a:p>
          <a:p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5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923053" y="2249758"/>
            <a:ext cx="4453258" cy="3968845"/>
            <a:chOff x="2515067" y="1591287"/>
            <a:chExt cx="4453258" cy="396884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0" t="9735" r="27884" b="16402"/>
            <a:stretch/>
          </p:blipFill>
          <p:spPr>
            <a:xfrm>
              <a:off x="2515067" y="1761017"/>
              <a:ext cx="4453258" cy="3799115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3220">
              <a:off x="2802480" y="1591287"/>
              <a:ext cx="2172901" cy="2464944"/>
            </a:xfrm>
            <a:prstGeom prst="rect">
              <a:avLst/>
            </a:prstGeom>
            <a:scene3d>
              <a:camera prst="isometricOffAxis2Top">
                <a:rot lat="20400000" lon="2400000" rev="18000000"/>
              </a:camera>
              <a:lightRig rig="threePt" dir="t"/>
            </a:scene3d>
          </p:spPr>
        </p:pic>
      </p:grpSp>
      <p:grpSp>
        <p:nvGrpSpPr>
          <p:cNvPr id="23" name="Gruppo 22"/>
          <p:cNvGrpSpPr/>
          <p:nvPr/>
        </p:nvGrpSpPr>
        <p:grpSpPr>
          <a:xfrm>
            <a:off x="3626678" y="1512842"/>
            <a:ext cx="1706249" cy="980834"/>
            <a:chOff x="3607594" y="1304843"/>
            <a:chExt cx="1564481" cy="89933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085" y="1304843"/>
              <a:ext cx="505619" cy="505619"/>
            </a:xfrm>
            <a:prstGeom prst="rect">
              <a:avLst/>
            </a:prstGeom>
          </p:spPr>
        </p:pic>
        <p:sp>
          <p:nvSpPr>
            <p:cNvPr id="17" name="Segnaposto contenuto 1"/>
            <p:cNvSpPr txBox="1">
              <a:spLocks/>
            </p:cNvSpPr>
            <p:nvPr/>
          </p:nvSpPr>
          <p:spPr>
            <a:xfrm>
              <a:off x="3607594" y="1810462"/>
              <a:ext cx="1564481" cy="393720"/>
            </a:xfrm>
            <a:prstGeom prst="rect">
              <a:avLst/>
            </a:prstGeom>
          </p:spPr>
          <p:txBody>
            <a:bodyPr vert="horz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6EB9"/>
                </a:buClr>
                <a:buFont typeface="Arial" charset="0"/>
                <a:buChar char="•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i="1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it-IT" sz="1600" dirty="0"/>
                <a:t>Intermodability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CF86041-F581-194D-8674-F87155BA606E}"/>
              </a:ext>
            </a:extLst>
          </p:cNvPr>
          <p:cNvGrpSpPr/>
          <p:nvPr/>
        </p:nvGrpSpPr>
        <p:grpSpPr>
          <a:xfrm>
            <a:off x="1020160" y="2350687"/>
            <a:ext cx="1091472" cy="894981"/>
            <a:chOff x="1020160" y="2350687"/>
            <a:chExt cx="1091472" cy="894981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60" y="2350687"/>
              <a:ext cx="1091472" cy="456599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119">
              <a:off x="1133353" y="2632902"/>
              <a:ext cx="401000" cy="570836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575">
              <a:off x="1551508" y="2634856"/>
              <a:ext cx="432658" cy="610812"/>
            </a:xfrm>
            <a:prstGeom prst="rect">
              <a:avLst/>
            </a:prstGeom>
          </p:spPr>
        </p:pic>
      </p:grpSp>
      <p:sp>
        <p:nvSpPr>
          <p:cNvPr id="18" name="Segnaposto contenuto 1"/>
          <p:cNvSpPr txBox="1">
            <a:spLocks/>
          </p:cNvSpPr>
          <p:nvPr/>
        </p:nvSpPr>
        <p:spPr>
          <a:xfrm>
            <a:off x="500609" y="3352932"/>
            <a:ext cx="2130576" cy="39209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6EB9"/>
              </a:buClr>
              <a:buFont typeface="Arial" charset="0"/>
              <a:buChar char="•"/>
              <a:defRPr sz="2000" kern="1200">
                <a:solidFill>
                  <a:srgbClr val="1E285A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i="1" kern="1200">
                <a:solidFill>
                  <a:srgbClr val="1E285A"/>
                </a:solidFill>
                <a:latin typeface="Arial"/>
                <a:ea typeface="ＭＳ Ｐゴシック" pitchFamily="-112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1E285A"/>
                </a:solidFill>
                <a:latin typeface="Arial"/>
                <a:ea typeface="ＭＳ Ｐゴシック" pitchFamily="-112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E285A"/>
                </a:solidFill>
                <a:latin typeface="Arial"/>
                <a:ea typeface="ＭＳ Ｐゴシック" pitchFamily="-112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E285A"/>
                </a:solidFill>
                <a:latin typeface="Arial"/>
                <a:ea typeface="ＭＳ Ｐゴシック" pitchFamily="-112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1600" dirty="0"/>
              <a:t>Gestione eccedenze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6671565" y="2440348"/>
            <a:ext cx="1233847" cy="1070763"/>
            <a:chOff x="6434490" y="1349285"/>
            <a:chExt cx="1117683" cy="969953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265" y="1349285"/>
              <a:ext cx="542131" cy="542131"/>
            </a:xfrm>
            <a:prstGeom prst="rect">
              <a:avLst/>
            </a:prstGeom>
          </p:spPr>
        </p:pic>
        <p:sp>
          <p:nvSpPr>
            <p:cNvPr id="19" name="Segnaposto contenuto 1"/>
            <p:cNvSpPr txBox="1">
              <a:spLocks/>
            </p:cNvSpPr>
            <p:nvPr/>
          </p:nvSpPr>
          <p:spPr>
            <a:xfrm>
              <a:off x="6434490" y="1925518"/>
              <a:ext cx="1117683" cy="393720"/>
            </a:xfrm>
            <a:prstGeom prst="rect">
              <a:avLst/>
            </a:prstGeom>
          </p:spPr>
          <p:txBody>
            <a:bodyPr vert="horz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6EB9"/>
                </a:buClr>
                <a:buFont typeface="Arial" charset="0"/>
                <a:buChar char="•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i="1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it-IT" sz="1600" dirty="0"/>
                <a:t>Si.Ri.O.</a:t>
              </a: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6122194" y="4243268"/>
            <a:ext cx="2378869" cy="1102529"/>
            <a:chOff x="5736431" y="3693298"/>
            <a:chExt cx="2378869" cy="1102529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302" y="3693298"/>
              <a:ext cx="619125" cy="619125"/>
            </a:xfrm>
            <a:prstGeom prst="rect">
              <a:avLst/>
            </a:prstGeom>
          </p:spPr>
        </p:pic>
        <p:sp>
          <p:nvSpPr>
            <p:cNvPr id="20" name="Segnaposto contenuto 1"/>
            <p:cNvSpPr txBox="1">
              <a:spLocks/>
            </p:cNvSpPr>
            <p:nvPr/>
          </p:nvSpPr>
          <p:spPr>
            <a:xfrm>
              <a:off x="5736431" y="4402107"/>
              <a:ext cx="2378869" cy="393720"/>
            </a:xfrm>
            <a:prstGeom prst="rect">
              <a:avLst/>
            </a:prstGeom>
          </p:spPr>
          <p:txBody>
            <a:bodyPr vert="horz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6EB9"/>
                </a:buClr>
                <a:buFont typeface="Arial" charset="0"/>
                <a:buChar char="•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i="1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it-IT" sz="1600" dirty="0"/>
                <a:t>Logistica Collaborativa</a:t>
              </a:r>
            </a:p>
          </p:txBody>
        </p:sp>
      </p:grpSp>
      <p:pic>
        <p:nvPicPr>
          <p:cNvPr id="27" name="Immagin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70" y="4243267"/>
            <a:ext cx="1115568" cy="1146048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F3E66FDE-5DD9-B241-B0A9-8A63035FACCB}"/>
              </a:ext>
            </a:extLst>
          </p:cNvPr>
          <p:cNvGrpSpPr/>
          <p:nvPr/>
        </p:nvGrpSpPr>
        <p:grpSpPr>
          <a:xfrm>
            <a:off x="3382865" y="4937757"/>
            <a:ext cx="2378869" cy="1389102"/>
            <a:chOff x="3382865" y="4719099"/>
            <a:chExt cx="2378869" cy="1389102"/>
          </a:xfrm>
        </p:grpSpPr>
        <p:grpSp>
          <p:nvGrpSpPr>
            <p:cNvPr id="32" name="Gruppo 31"/>
            <p:cNvGrpSpPr/>
            <p:nvPr/>
          </p:nvGrpSpPr>
          <p:grpSpPr>
            <a:xfrm>
              <a:off x="3947577" y="4719099"/>
              <a:ext cx="1249447" cy="1009108"/>
              <a:chOff x="4120920" y="3855787"/>
              <a:chExt cx="1360892" cy="1099116"/>
            </a:xfrm>
          </p:grpSpPr>
          <p:pic>
            <p:nvPicPr>
              <p:cNvPr id="31" name="Immagine 3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0920" y="3855787"/>
                <a:ext cx="1360892" cy="816707"/>
              </a:xfrm>
              <a:prstGeom prst="rect">
                <a:avLst/>
              </a:prstGeom>
            </p:spPr>
          </p:pic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78478">
                <a:off x="4428491" y="4292160"/>
                <a:ext cx="498873" cy="662743"/>
              </a:xfrm>
              <a:prstGeom prst="rect">
                <a:avLst/>
              </a:prstGeom>
            </p:spPr>
          </p:pic>
        </p:grpSp>
        <p:sp>
          <p:nvSpPr>
            <p:cNvPr id="33" name="Segnaposto contenuto 1"/>
            <p:cNvSpPr txBox="1">
              <a:spLocks/>
            </p:cNvSpPr>
            <p:nvPr/>
          </p:nvSpPr>
          <p:spPr>
            <a:xfrm>
              <a:off x="3382865" y="5714481"/>
              <a:ext cx="2378869" cy="393720"/>
            </a:xfrm>
            <a:prstGeom prst="rect">
              <a:avLst/>
            </a:prstGeom>
          </p:spPr>
          <p:txBody>
            <a:bodyPr vert="horz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6EB9"/>
                </a:buClr>
                <a:buFont typeface="Arial" charset="0"/>
                <a:buChar char="•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i="1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rgbClr val="1E285A"/>
                  </a:solidFill>
                  <a:latin typeface="Arial"/>
                  <a:ea typeface="ＭＳ Ｐゴシック" pitchFamily="-112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None/>
              </a:pPr>
              <a:r>
                <a:rPr lang="it-IT" sz="1600" dirty="0"/>
                <a:t>OSA</a:t>
              </a:r>
            </a:p>
          </p:txBody>
        </p:sp>
      </p:grpSp>
      <p:sp>
        <p:nvSpPr>
          <p:cNvPr id="28" name="Titolo 1">
            <a:extLst>
              <a:ext uri="{FF2B5EF4-FFF2-40B4-BE49-F238E27FC236}">
                <a16:creationId xmlns:a16="http://schemas.microsoft.com/office/drawing/2014/main" id="{1912253C-4F15-2944-9CC8-77B6209C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274638"/>
            <a:ext cx="8229600" cy="1143000"/>
          </a:xfrm>
        </p:spPr>
        <p:txBody>
          <a:bodyPr>
            <a:noAutofit/>
          </a:bodyPr>
          <a:lstStyle/>
          <a:p>
            <a:r>
              <a:rPr lang="it-IT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Efficienza e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24573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6834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Loghi e certificazioni* CSR</a:t>
            </a:r>
            <a:br>
              <a:rPr lang="en-GB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223812F-B417-8D40-AD38-5DDC62857731}"/>
              </a:ext>
            </a:extLst>
          </p:cNvPr>
          <p:cNvGrpSpPr/>
          <p:nvPr/>
        </p:nvGrpSpPr>
        <p:grpSpPr>
          <a:xfrm>
            <a:off x="2179930" y="5212706"/>
            <a:ext cx="4794079" cy="941875"/>
            <a:chOff x="1552574" y="3166184"/>
            <a:chExt cx="5898883" cy="1305345"/>
          </a:xfrm>
        </p:grpSpPr>
        <p:sp>
          <p:nvSpPr>
            <p:cNvPr id="2" name="Ovale 1"/>
            <p:cNvSpPr/>
            <p:nvPr/>
          </p:nvSpPr>
          <p:spPr>
            <a:xfrm>
              <a:off x="1552574" y="3191497"/>
              <a:ext cx="1404156" cy="6858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100" dirty="0"/>
                <a:t>5.653</a:t>
              </a:r>
            </a:p>
          </p:txBody>
        </p:sp>
        <p:sp>
          <p:nvSpPr>
            <p:cNvPr id="6" name="Ovale 5"/>
            <p:cNvSpPr/>
            <p:nvPr/>
          </p:nvSpPr>
          <p:spPr>
            <a:xfrm>
              <a:off x="3010736" y="3182462"/>
              <a:ext cx="1404156" cy="6858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100" dirty="0"/>
                <a:t>6,7%</a:t>
              </a:r>
            </a:p>
          </p:txBody>
        </p:sp>
        <p:sp>
          <p:nvSpPr>
            <p:cNvPr id="9" name="Ovale 8"/>
            <p:cNvSpPr/>
            <p:nvPr/>
          </p:nvSpPr>
          <p:spPr>
            <a:xfrm>
              <a:off x="4522904" y="3166184"/>
              <a:ext cx="1404156" cy="6858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100" dirty="0"/>
                <a:t>9,4%</a:t>
              </a:r>
            </a:p>
          </p:txBody>
        </p:sp>
        <p:sp>
          <p:nvSpPr>
            <p:cNvPr id="10" name="Ovale 9"/>
            <p:cNvSpPr/>
            <p:nvPr/>
          </p:nvSpPr>
          <p:spPr>
            <a:xfrm>
              <a:off x="6035072" y="3166184"/>
              <a:ext cx="1404156" cy="685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100" dirty="0">
                  <a:solidFill>
                    <a:srgbClr val="FF0000"/>
                  </a:solidFill>
                </a:rPr>
                <a:t>3,6%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798672" y="4084286"/>
              <a:ext cx="1025737" cy="383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PRODOTTI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151276" y="4084286"/>
              <a:ext cx="1205226" cy="383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% PRODOTTI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772582" y="4084286"/>
              <a:ext cx="1077336" cy="383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% VENDITE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146899" y="4087636"/>
              <a:ext cx="1304558" cy="38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2017 vs 2016</a:t>
              </a: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5438176" y="6456433"/>
            <a:ext cx="201689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900" i="1" dirty="0"/>
              <a:t>*Fonte: OI - Osservatorio Immagino  #3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51B8AC8-62CA-0544-8C2D-C6144F126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" r="11560"/>
          <a:stretch/>
        </p:blipFill>
        <p:spPr>
          <a:xfrm>
            <a:off x="3101008" y="1253907"/>
            <a:ext cx="2939912" cy="37990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270CD9-AD4A-4B4F-B7E8-138F93328E99}"/>
              </a:ext>
            </a:extLst>
          </p:cNvPr>
          <p:cNvSpPr txBox="1"/>
          <p:nvPr/>
        </p:nvSpPr>
        <p:spPr>
          <a:xfrm>
            <a:off x="6446625" y="1936815"/>
            <a:ext cx="18365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Suistainable cleaning</a:t>
            </a:r>
          </a:p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Ecocert</a:t>
            </a:r>
          </a:p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Ecolabel</a:t>
            </a:r>
          </a:p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Cruelty free</a:t>
            </a:r>
          </a:p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FSC</a:t>
            </a:r>
          </a:p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UTZ</a:t>
            </a:r>
          </a:p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 trade</a:t>
            </a:r>
          </a:p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 of sea</a:t>
            </a:r>
          </a:p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Dolphine safe</a:t>
            </a:r>
          </a:p>
          <a:p>
            <a:r>
              <a:rPr lang="en-GB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MSC</a:t>
            </a:r>
            <a:endParaRPr lang="it-IT" sz="11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2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arrotondato 15">
            <a:extLst>
              <a:ext uri="{FF2B5EF4-FFF2-40B4-BE49-F238E27FC236}">
                <a16:creationId xmlns:a16="http://schemas.microsoft.com/office/drawing/2014/main" id="{9F06084F-7399-C94F-A04B-0E6C50EBC94D}"/>
              </a:ext>
            </a:extLst>
          </p:cNvPr>
          <p:cNvSpPr/>
          <p:nvPr/>
        </p:nvSpPr>
        <p:spPr>
          <a:xfrm>
            <a:off x="4566626" y="3932236"/>
            <a:ext cx="4469558" cy="19685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9B4AA4A-9B6E-7548-8037-03A01E72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27463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Collaborare per un riordino efficiente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FCBE7BC-2897-B941-AE1A-CCA72E90C1F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1999" y="4009567"/>
            <a:ext cx="4464185" cy="769433"/>
          </a:xfr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sz="2200" dirty="0">
                <a:solidFill>
                  <a:schemeClr val="tx2"/>
                </a:solidFill>
              </a:rPr>
              <a:t>Agire con un approccio di filiera libera un potenziale enorme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3F30CBB-93C4-8543-BF46-8C86C9037619}"/>
              </a:ext>
            </a:extLst>
          </p:cNvPr>
          <p:cNvGrpSpPr/>
          <p:nvPr/>
        </p:nvGrpSpPr>
        <p:grpSpPr>
          <a:xfrm>
            <a:off x="8095833" y="145432"/>
            <a:ext cx="994330" cy="822220"/>
            <a:chOff x="804048" y="2456892"/>
            <a:chExt cx="3086413" cy="255218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3D5D39C-A31E-B74D-BC07-A3F0DDCB8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456892"/>
              <a:ext cx="2751311" cy="1944216"/>
            </a:xfrm>
            <a:prstGeom prst="rect">
              <a:avLst/>
            </a:prstGeom>
          </p:spPr>
        </p:pic>
        <p:sp>
          <p:nvSpPr>
            <p:cNvPr id="9" name="Segnaposto contenuto 1">
              <a:extLst>
                <a:ext uri="{FF2B5EF4-FFF2-40B4-BE49-F238E27FC236}">
                  <a16:creationId xmlns:a16="http://schemas.microsoft.com/office/drawing/2014/main" id="{270592F5-48E8-1444-B0DC-C9E406286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4048" y="4509120"/>
              <a:ext cx="3086413" cy="499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1" tIns="45716" rIns="91431" bIns="45716" numCol="1" anchor="t" anchorCtr="0" compatLnSpc="1">
              <a:prstTxWarp prst="textNoShape">
                <a:avLst/>
              </a:prstTxWarp>
            </a:bodyPr>
            <a:lstStyle>
              <a:lvl1pPr marL="360000" marR="0" indent="-285750" algn="l" defTabSz="457155" rtl="0" eaLnBrk="1" fontAlgn="base" latinLnBrk="0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Char char="•"/>
                <a:tabLst/>
                <a:defRPr sz="1700" b="0" i="0" kern="1200" baseline="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1pPr>
              <a:lvl2pPr marL="558000" marR="0" indent="-285750" algn="l" defTabSz="457155" rtl="0" eaLnBrk="1" fontAlgn="base" latinLnBrk="0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Lucida Grande"/>
                <a:buChar char="­"/>
                <a:tabLst/>
                <a:defRPr sz="1700" b="0" i="0" kern="120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2pPr>
              <a:lvl3pPr marL="824400" indent="-285750" algn="l" defTabSz="457155" rtl="0" eaLnBrk="1" fontAlgn="base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Arial"/>
                <a:buChar char="•"/>
                <a:defRPr sz="1700" b="0" i="0" kern="120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3pPr>
              <a:lvl4pPr marL="1051200" indent="-228578" algn="l" defTabSz="457155" rtl="0" eaLnBrk="1" fontAlgn="base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Lucida Grande"/>
                <a:buChar char="­"/>
                <a:defRPr sz="1700" b="0" i="0" kern="120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4pPr>
              <a:lvl5pPr marL="1267200" indent="-228578" algn="l" defTabSz="457155" rtl="0" eaLnBrk="1" fontAlgn="base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/>
                <a:buChar char="•"/>
                <a:defRPr sz="1700" b="0" i="0" kern="120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5pPr>
              <a:lvl6pPr marL="2514354" indent="-228578" algn="l" defTabSz="457155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9" indent="-228578" algn="l" defTabSz="457155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65" indent="-228578" algn="l" defTabSz="457155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21" indent="-228578" algn="l" defTabSz="457155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250" indent="0" algn="ctr">
                <a:buNone/>
              </a:pPr>
              <a:r>
                <a:rPr lang="it-IT" sz="800" dirty="0"/>
                <a:t>Si.Ri.O.</a:t>
              </a:r>
            </a:p>
            <a:p>
              <a:endParaRPr lang="it-IT" sz="2000" dirty="0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A0643051-50E8-FB4B-BAB4-CEB6EFDF4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04" b="3561"/>
          <a:stretch/>
        </p:blipFill>
        <p:spPr>
          <a:xfrm>
            <a:off x="4566626" y="1218855"/>
            <a:ext cx="4323377" cy="26438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32898C7-B1A7-844B-86ED-E15F88E0E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3" y="1218855"/>
            <a:ext cx="3945836" cy="47069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F790178-7AB7-DE45-9B03-C197D2E50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226" y="4561429"/>
            <a:ext cx="1033670" cy="1033670"/>
          </a:xfrm>
          <a:prstGeom prst="rect">
            <a:avLst/>
          </a:prstGeom>
        </p:spPr>
      </p:pic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5157BC7C-BF40-B44B-8178-6D724F819E93}"/>
              </a:ext>
            </a:extLst>
          </p:cNvPr>
          <p:cNvSpPr txBox="1">
            <a:spLocks/>
          </p:cNvSpPr>
          <p:nvPr/>
        </p:nvSpPr>
        <p:spPr bwMode="auto">
          <a:xfrm>
            <a:off x="4581939" y="5377528"/>
            <a:ext cx="4454245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2800" b="1" dirty="0">
                <a:solidFill>
                  <a:srgbClr val="00B050"/>
                </a:solidFill>
              </a:rPr>
              <a:t>COLLABORAZIONE</a:t>
            </a:r>
          </a:p>
        </p:txBody>
      </p:sp>
    </p:spTree>
    <p:extLst>
      <p:ext uri="{BB962C8B-B14F-4D97-AF65-F5344CB8AC3E}">
        <p14:creationId xmlns:p14="http://schemas.microsoft.com/office/powerpoint/2010/main" val="22355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6D080DEB-6EA6-CF41-818B-080F3DBF95E0}"/>
              </a:ext>
            </a:extLst>
          </p:cNvPr>
          <p:cNvGrpSpPr/>
          <p:nvPr/>
        </p:nvGrpSpPr>
        <p:grpSpPr>
          <a:xfrm>
            <a:off x="4572000" y="1049891"/>
            <a:ext cx="4435535" cy="2831899"/>
            <a:chOff x="1460145" y="2268345"/>
            <a:chExt cx="6554851" cy="4184991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E097C19C-177C-4848-8117-B4E7B1A1F33F}"/>
                </a:ext>
              </a:extLst>
            </p:cNvPr>
            <p:cNvGrpSpPr/>
            <p:nvPr/>
          </p:nvGrpSpPr>
          <p:grpSpPr>
            <a:xfrm>
              <a:off x="1460145" y="2679037"/>
              <a:ext cx="6554851" cy="3774299"/>
              <a:chOff x="1460145" y="2679037"/>
              <a:chExt cx="6554851" cy="377429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t="9733"/>
              <a:stretch/>
            </p:blipFill>
            <p:spPr>
              <a:xfrm>
                <a:off x="4249951" y="2679037"/>
                <a:ext cx="3765045" cy="325601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r="29569"/>
              <a:stretch/>
            </p:blipFill>
            <p:spPr>
              <a:xfrm>
                <a:off x="1460145" y="2727085"/>
                <a:ext cx="2937514" cy="3726251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498" y="2375446"/>
              <a:ext cx="1949880" cy="3941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-1926" r="53337" b="90268"/>
            <a:stretch/>
          </p:blipFill>
          <p:spPr>
            <a:xfrm>
              <a:off x="5081692" y="2268345"/>
              <a:ext cx="2041743" cy="473843"/>
            </a:xfrm>
            <a:prstGeom prst="rect">
              <a:avLst/>
            </a:prstGeom>
          </p:spPr>
        </p:pic>
      </p:grpSp>
      <p:sp>
        <p:nvSpPr>
          <p:cNvPr id="15" name="Titolo 3">
            <a:extLst>
              <a:ext uri="{FF2B5EF4-FFF2-40B4-BE49-F238E27FC236}">
                <a16:creationId xmlns:a16="http://schemas.microsoft.com/office/drawing/2014/main" id="{C9B03806-B735-6A46-BAD8-2C9C496A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3" y="274638"/>
            <a:ext cx="759349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it-IT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Consapevolezza sulle emissioni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B263A75-7496-5240-913B-269669603F9D}"/>
              </a:ext>
            </a:extLst>
          </p:cNvPr>
          <p:cNvGrpSpPr/>
          <p:nvPr/>
        </p:nvGrpSpPr>
        <p:grpSpPr>
          <a:xfrm>
            <a:off x="8110325" y="181528"/>
            <a:ext cx="1113183" cy="585511"/>
            <a:chOff x="2781676" y="1132564"/>
            <a:chExt cx="4936295" cy="2878372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22F0A66C-64A3-A844-8ABA-69E29DB0C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676" y="1132564"/>
              <a:ext cx="1431095" cy="2878372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74C66D6-74D4-3248-B497-DF3A638F48B9}"/>
                </a:ext>
              </a:extLst>
            </p:cNvPr>
            <p:cNvSpPr txBox="1"/>
            <p:nvPr/>
          </p:nvSpPr>
          <p:spPr>
            <a:xfrm>
              <a:off x="4212773" y="1894112"/>
              <a:ext cx="3505198" cy="186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solidFill>
                    <a:srgbClr val="00B050"/>
                  </a:solidFill>
                  <a:latin typeface="Gill Sans" charset="0"/>
                  <a:ea typeface="Gill Sans" charset="0"/>
                  <a:cs typeface="Gill Sans" charset="0"/>
                </a:rPr>
                <a:t>eco</a:t>
              </a:r>
              <a:r>
                <a:rPr lang="it-IT" sz="800" dirty="0">
                  <a:solidFill>
                    <a:srgbClr val="0070C0"/>
                  </a:solidFill>
                  <a:latin typeface="Gill Sans" charset="0"/>
                  <a:ea typeface="Gill Sans" charset="0"/>
                  <a:cs typeface="Gill Sans" charset="0"/>
                </a:rPr>
                <a:t>logistico</a:t>
              </a:r>
              <a:r>
                <a:rPr lang="it-IT" sz="800" baseline="-25000" dirty="0">
                  <a:solidFill>
                    <a:srgbClr val="00B050"/>
                  </a:solidFill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</p:grpSp>
      <p:sp>
        <p:nvSpPr>
          <p:cNvPr id="19" name="Segnaposto contenuto 1">
            <a:extLst>
              <a:ext uri="{FF2B5EF4-FFF2-40B4-BE49-F238E27FC236}">
                <a16:creationId xmlns:a16="http://schemas.microsoft.com/office/drawing/2014/main" id="{F66175A1-C5A5-D94C-8F1B-82A047DACE7A}"/>
              </a:ext>
            </a:extLst>
          </p:cNvPr>
          <p:cNvSpPr>
            <a:spLocks noGrp="1"/>
          </p:cNvSpPr>
          <p:nvPr>
            <p:ph sz="quarter" idx="10"/>
          </p:nvPr>
        </p:nvSpPr>
        <p:spPr bwMode="auto">
          <a:xfrm>
            <a:off x="222923" y="1417637"/>
            <a:ext cx="4304944" cy="44563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it-IT" altLang="it-IT" dirty="0">
                <a:latin typeface="Arial" charset="0"/>
                <a:ea typeface="ＭＳ Ｐゴシック" charset="-128"/>
              </a:rPr>
              <a:t>Al fine di ridurre le emissioni, che impatto ha</a:t>
            </a:r>
          </a:p>
          <a:p>
            <a:pPr marL="0" indent="0">
              <a:buNone/>
            </a:pPr>
            <a:endParaRPr lang="it-IT" altLang="it-IT" dirty="0">
              <a:latin typeface="Arial" charset="0"/>
              <a:ea typeface="ＭＳ Ｐゴシック" charset="-128"/>
            </a:endParaRPr>
          </a:p>
          <a:p>
            <a:r>
              <a:rPr lang="it-IT" altLang="it-IT" dirty="0">
                <a:latin typeface="Arial" charset="0"/>
                <a:ea typeface="ＭＳ Ｐゴシック" charset="-128"/>
              </a:rPr>
              <a:t>lo stile di guida?</a:t>
            </a:r>
          </a:p>
          <a:p>
            <a:r>
              <a:rPr lang="it-IT" altLang="it-IT" dirty="0">
                <a:latin typeface="Arial" charset="0"/>
                <a:ea typeface="ＭＳ Ｐゴシック" charset="-128"/>
              </a:rPr>
              <a:t>il trasferimento di merci su rotaia?</a:t>
            </a:r>
          </a:p>
          <a:p>
            <a:r>
              <a:rPr lang="it-IT" altLang="it-IT" dirty="0">
                <a:latin typeface="Arial" charset="0"/>
                <a:ea typeface="ＭＳ Ｐゴシック" charset="-128"/>
              </a:rPr>
              <a:t>il passaggio a sistemi </a:t>
            </a:r>
            <a:br>
              <a:rPr lang="it-IT" altLang="it-IT" dirty="0">
                <a:latin typeface="Arial" charset="0"/>
                <a:ea typeface="ＭＳ Ｐゴシック" charset="-128"/>
              </a:rPr>
            </a:br>
            <a:r>
              <a:rPr lang="it-IT" altLang="it-IT" dirty="0">
                <a:latin typeface="Arial" charset="0"/>
                <a:ea typeface="ＭＳ Ｐゴシック" charset="-128"/>
              </a:rPr>
              <a:t>di illuminazione a LED </a:t>
            </a:r>
            <a:br>
              <a:rPr lang="it-IT" altLang="it-IT" dirty="0">
                <a:latin typeface="Arial" charset="0"/>
                <a:ea typeface="ＭＳ Ｐゴシック" charset="-128"/>
              </a:rPr>
            </a:br>
            <a:r>
              <a:rPr lang="it-IT" altLang="it-IT" dirty="0">
                <a:latin typeface="Arial" charset="0"/>
                <a:ea typeface="ＭＳ Ｐゴシック" charset="-128"/>
              </a:rPr>
              <a:t>dei magazzini?</a:t>
            </a:r>
          </a:p>
          <a:p>
            <a:r>
              <a:rPr lang="it-IT" altLang="it-IT" dirty="0">
                <a:latin typeface="Arial" charset="0"/>
                <a:ea typeface="ＭＳ Ｐゴシック" charset="-128"/>
              </a:rPr>
              <a:t>l’uso di diverse soluzioni </a:t>
            </a:r>
            <a:br>
              <a:rPr lang="it-IT" altLang="it-IT" dirty="0">
                <a:latin typeface="Arial" charset="0"/>
                <a:ea typeface="ＭＳ Ｐゴシック" charset="-128"/>
              </a:rPr>
            </a:br>
            <a:r>
              <a:rPr lang="it-IT" altLang="it-IT" dirty="0">
                <a:latin typeface="Arial" charset="0"/>
                <a:ea typeface="ＭＳ Ｐゴシック" charset="-128"/>
              </a:rPr>
              <a:t>per la refrigerazione?</a:t>
            </a:r>
          </a:p>
          <a:p>
            <a:endParaRPr lang="it-IT" altLang="it-IT" dirty="0">
              <a:latin typeface="Arial" charset="0"/>
              <a:ea typeface="ＭＳ Ｐゴシック" charset="-128"/>
            </a:endParaRPr>
          </a:p>
          <a:p>
            <a:pPr marL="0" indent="0" algn="ctr">
              <a:buNone/>
            </a:pPr>
            <a:r>
              <a:rPr lang="it-IT" altLang="it-IT" dirty="0">
                <a:latin typeface="Arial" charset="0"/>
                <a:ea typeface="ＭＳ Ｐゴシック" charset="-128"/>
              </a:rPr>
              <a:t>Occorre sviluppare sensibilità </a:t>
            </a:r>
            <a:br>
              <a:rPr lang="it-IT" altLang="it-IT" dirty="0">
                <a:latin typeface="Arial" charset="0"/>
                <a:ea typeface="ＭＳ Ｐゴシック" charset="-128"/>
              </a:rPr>
            </a:br>
            <a:r>
              <a:rPr lang="it-IT" altLang="it-IT" dirty="0">
                <a:latin typeface="Arial" charset="0"/>
                <a:ea typeface="ＭＳ Ｐゴシック" charset="-128"/>
              </a:rPr>
              <a:t>rispetto al rapporto fra</a:t>
            </a:r>
          </a:p>
          <a:p>
            <a:pPr marL="0" indent="0" algn="ctr">
              <a:buNone/>
            </a:pPr>
            <a:r>
              <a:rPr lang="it-IT" altLang="it-IT" b="1" dirty="0">
                <a:latin typeface="Arial" charset="0"/>
                <a:ea typeface="ＭＳ Ｐゴシック" charset="-128"/>
              </a:rPr>
              <a:t>€ investiti </a:t>
            </a:r>
            <a:r>
              <a:rPr lang="it-IT" altLang="it-IT" dirty="0">
                <a:latin typeface="Arial" charset="0"/>
                <a:ea typeface="ＭＳ Ｐゴシック" charset="-128"/>
              </a:rPr>
              <a:t>e </a:t>
            </a:r>
            <a:r>
              <a:rPr lang="it-IT" altLang="it-IT" b="1" dirty="0">
                <a:latin typeface="Arial" charset="0"/>
                <a:ea typeface="ＭＳ Ｐゴシック" charset="-128"/>
              </a:rPr>
              <a:t>Ton CO</a:t>
            </a:r>
            <a:r>
              <a:rPr lang="it-IT" altLang="it-IT" b="1" baseline="-25000" dirty="0">
                <a:latin typeface="Arial" charset="0"/>
                <a:ea typeface="ＭＳ Ｐゴシック" charset="-128"/>
              </a:rPr>
              <a:t>2</a:t>
            </a:r>
            <a:r>
              <a:rPr lang="it-IT" altLang="it-IT" b="1" dirty="0">
                <a:latin typeface="Arial" charset="0"/>
                <a:ea typeface="ＭＳ Ｐゴシック" charset="-128"/>
              </a:rPr>
              <a:t> Equivalenti </a:t>
            </a:r>
            <a:r>
              <a:rPr lang="it-IT" altLang="it-IT" dirty="0">
                <a:latin typeface="Arial" charset="0"/>
                <a:ea typeface="ＭＳ Ｐゴシック" charset="-128"/>
              </a:rPr>
              <a:t>ridotte</a:t>
            </a:r>
          </a:p>
        </p:txBody>
      </p:sp>
      <p:sp>
        <p:nvSpPr>
          <p:cNvPr id="20" name="Rettangolo arrotondato 19">
            <a:extLst>
              <a:ext uri="{FF2B5EF4-FFF2-40B4-BE49-F238E27FC236}">
                <a16:creationId xmlns:a16="http://schemas.microsoft.com/office/drawing/2014/main" id="{7039C175-2B0D-BD49-976A-B4367E796B73}"/>
              </a:ext>
            </a:extLst>
          </p:cNvPr>
          <p:cNvSpPr/>
          <p:nvPr/>
        </p:nvSpPr>
        <p:spPr>
          <a:xfrm>
            <a:off x="4566626" y="3932236"/>
            <a:ext cx="4469558" cy="19685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Segnaposto contenuto 4">
            <a:extLst>
              <a:ext uri="{FF2B5EF4-FFF2-40B4-BE49-F238E27FC236}">
                <a16:creationId xmlns:a16="http://schemas.microsoft.com/office/drawing/2014/main" id="{C91B2841-CFB8-6E49-A78B-EE23835BAC90}"/>
              </a:ext>
            </a:extLst>
          </p:cNvPr>
          <p:cNvSpPr txBox="1">
            <a:spLocks/>
          </p:cNvSpPr>
          <p:nvPr/>
        </p:nvSpPr>
        <p:spPr>
          <a:xfrm>
            <a:off x="4571999" y="4009567"/>
            <a:ext cx="446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2200" dirty="0">
                <a:solidFill>
                  <a:schemeClr val="tx2"/>
                </a:solidFill>
              </a:rPr>
              <a:t>Conoscenza e controllo abilitano scelte adeguate e premianti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8BD2AF13-3C1C-D74B-B841-9CA4979DC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226" y="4561429"/>
            <a:ext cx="1033670" cy="1033670"/>
          </a:xfrm>
          <a:prstGeom prst="rect">
            <a:avLst/>
          </a:prstGeom>
        </p:spPr>
      </p:pic>
      <p:sp>
        <p:nvSpPr>
          <p:cNvPr id="23" name="Segnaposto contenuto 4">
            <a:extLst>
              <a:ext uri="{FF2B5EF4-FFF2-40B4-BE49-F238E27FC236}">
                <a16:creationId xmlns:a16="http://schemas.microsoft.com/office/drawing/2014/main" id="{FB7F66D7-86E1-4E41-8E88-473CAC9CB1F4}"/>
              </a:ext>
            </a:extLst>
          </p:cNvPr>
          <p:cNvSpPr txBox="1">
            <a:spLocks/>
          </p:cNvSpPr>
          <p:nvPr/>
        </p:nvSpPr>
        <p:spPr bwMode="auto">
          <a:xfrm>
            <a:off x="4581939" y="5377528"/>
            <a:ext cx="4454245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2800" b="1" dirty="0">
                <a:solidFill>
                  <a:srgbClr val="00B050"/>
                </a:solidFill>
              </a:rPr>
              <a:t>MISURABILITA’</a:t>
            </a:r>
          </a:p>
        </p:txBody>
      </p:sp>
    </p:spTree>
    <p:extLst>
      <p:ext uri="{BB962C8B-B14F-4D97-AF65-F5344CB8AC3E}">
        <p14:creationId xmlns:p14="http://schemas.microsoft.com/office/powerpoint/2010/main" val="37415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uild="p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3">
            <a:extLst>
              <a:ext uri="{FF2B5EF4-FFF2-40B4-BE49-F238E27FC236}">
                <a16:creationId xmlns:a16="http://schemas.microsoft.com/office/drawing/2014/main" id="{C9B03806-B735-6A46-BAD8-2C9C496A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3" y="274638"/>
            <a:ext cx="849070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it-IT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Circolarità e Impronta ambientale</a:t>
            </a:r>
          </a:p>
        </p:txBody>
      </p:sp>
      <p:sp>
        <p:nvSpPr>
          <p:cNvPr id="19" name="Segnaposto contenuto 1">
            <a:extLst>
              <a:ext uri="{FF2B5EF4-FFF2-40B4-BE49-F238E27FC236}">
                <a16:creationId xmlns:a16="http://schemas.microsoft.com/office/drawing/2014/main" id="{F66175A1-C5A5-D94C-8F1B-82A047DACE7A}"/>
              </a:ext>
            </a:extLst>
          </p:cNvPr>
          <p:cNvSpPr>
            <a:spLocks noGrp="1"/>
          </p:cNvSpPr>
          <p:nvPr>
            <p:ph sz="quarter" idx="10"/>
          </p:nvPr>
        </p:nvSpPr>
        <p:spPr bwMode="auto">
          <a:xfrm>
            <a:off x="4596222" y="1147885"/>
            <a:ext cx="4304944" cy="2281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it-IT" altLang="it-IT" dirty="0">
                <a:latin typeface="Arial" charset="0"/>
                <a:ea typeface="ＭＳ Ｐゴシック" charset="-128"/>
              </a:rPr>
              <a:t>Temi pervasivi come circolarità e calcolo dell’impronta ambientale comportano la sfida di un netto cambio culturale all’interno delle aziende. Si tratta di un vero e proprio cambio di paradigma</a:t>
            </a:r>
          </a:p>
        </p:txBody>
      </p:sp>
      <p:sp>
        <p:nvSpPr>
          <p:cNvPr id="20" name="Rettangolo arrotondato 19">
            <a:extLst>
              <a:ext uri="{FF2B5EF4-FFF2-40B4-BE49-F238E27FC236}">
                <a16:creationId xmlns:a16="http://schemas.microsoft.com/office/drawing/2014/main" id="{7039C175-2B0D-BD49-976A-B4367E796B73}"/>
              </a:ext>
            </a:extLst>
          </p:cNvPr>
          <p:cNvSpPr/>
          <p:nvPr/>
        </p:nvSpPr>
        <p:spPr>
          <a:xfrm>
            <a:off x="4566626" y="3932236"/>
            <a:ext cx="4469558" cy="19685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Segnaposto contenuto 4">
            <a:extLst>
              <a:ext uri="{FF2B5EF4-FFF2-40B4-BE49-F238E27FC236}">
                <a16:creationId xmlns:a16="http://schemas.microsoft.com/office/drawing/2014/main" id="{C91B2841-CFB8-6E49-A78B-EE23835BAC90}"/>
              </a:ext>
            </a:extLst>
          </p:cNvPr>
          <p:cNvSpPr txBox="1">
            <a:spLocks/>
          </p:cNvSpPr>
          <p:nvPr/>
        </p:nvSpPr>
        <p:spPr>
          <a:xfrm>
            <a:off x="4571999" y="4009567"/>
            <a:ext cx="446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2200" dirty="0">
                <a:solidFill>
                  <a:schemeClr val="tx2"/>
                </a:solidFill>
              </a:rPr>
              <a:t>Occorre promuovere un nuovo paradigma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8BD2AF13-3C1C-D74B-B841-9CA4979D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26" y="4561429"/>
            <a:ext cx="1033670" cy="1033670"/>
          </a:xfrm>
          <a:prstGeom prst="rect">
            <a:avLst/>
          </a:prstGeom>
        </p:spPr>
      </p:pic>
      <p:sp>
        <p:nvSpPr>
          <p:cNvPr id="23" name="Segnaposto contenuto 4">
            <a:extLst>
              <a:ext uri="{FF2B5EF4-FFF2-40B4-BE49-F238E27FC236}">
                <a16:creationId xmlns:a16="http://schemas.microsoft.com/office/drawing/2014/main" id="{FB7F66D7-86E1-4E41-8E88-473CAC9CB1F4}"/>
              </a:ext>
            </a:extLst>
          </p:cNvPr>
          <p:cNvSpPr txBox="1">
            <a:spLocks/>
          </p:cNvSpPr>
          <p:nvPr/>
        </p:nvSpPr>
        <p:spPr bwMode="auto">
          <a:xfrm>
            <a:off x="4581939" y="5377528"/>
            <a:ext cx="4454245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2800" b="1" dirty="0">
                <a:solidFill>
                  <a:srgbClr val="00B050"/>
                </a:solidFill>
              </a:rPr>
              <a:t>CULTURA AZIENDALE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6D751E4-FCBC-4E41-859A-53ED971CB11B}"/>
              </a:ext>
            </a:extLst>
          </p:cNvPr>
          <p:cNvGrpSpPr/>
          <p:nvPr/>
        </p:nvGrpSpPr>
        <p:grpSpPr>
          <a:xfrm>
            <a:off x="385128" y="1417638"/>
            <a:ext cx="2171724" cy="1564102"/>
            <a:chOff x="5934355" y="1717064"/>
            <a:chExt cx="850813" cy="612766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F480E8C4-F304-4240-A4FF-553AAC7E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119">
              <a:off x="5934355" y="1717064"/>
              <a:ext cx="401000" cy="570836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F4861B9E-827D-D147-B822-F99C68F01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575">
              <a:off x="6352510" y="1719018"/>
              <a:ext cx="432658" cy="610812"/>
            </a:xfrm>
            <a:prstGeom prst="rect">
              <a:avLst/>
            </a:prstGeom>
          </p:spPr>
        </p:pic>
      </p:grpSp>
      <p:pic>
        <p:nvPicPr>
          <p:cNvPr id="26" name="Immagine 11">
            <a:extLst>
              <a:ext uri="{FF2B5EF4-FFF2-40B4-BE49-F238E27FC236}">
                <a16:creationId xmlns:a16="http://schemas.microsoft.com/office/drawing/2014/main" id="{649682A1-5D7E-C44D-96EA-D70952D8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49" y="1147885"/>
            <a:ext cx="1461053" cy="220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9ADC1D1-60EC-474A-9C2A-C9C9911BB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5" y="3370800"/>
            <a:ext cx="4497672" cy="25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uild="p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3">
            <a:extLst>
              <a:ext uri="{FF2B5EF4-FFF2-40B4-BE49-F238E27FC236}">
                <a16:creationId xmlns:a16="http://schemas.microsoft.com/office/drawing/2014/main" id="{C9B03806-B735-6A46-BAD8-2C9C496A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3" y="274638"/>
            <a:ext cx="759349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it-IT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ruolo di GS1 Italy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38CEEAF-7624-354C-9122-48335C1F06B7}"/>
              </a:ext>
            </a:extLst>
          </p:cNvPr>
          <p:cNvGrpSpPr/>
          <p:nvPr/>
        </p:nvGrpSpPr>
        <p:grpSpPr>
          <a:xfrm>
            <a:off x="261652" y="1600200"/>
            <a:ext cx="8622401" cy="4065103"/>
            <a:chOff x="519487" y="1149561"/>
            <a:chExt cx="8145904" cy="3510421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C2B99DBF-D1D3-4840-9A32-4958EBC8A72B}"/>
                </a:ext>
              </a:extLst>
            </p:cNvPr>
            <p:cNvSpPr txBox="1"/>
            <p:nvPr/>
          </p:nvSpPr>
          <p:spPr>
            <a:xfrm>
              <a:off x="5122522" y="3057561"/>
              <a:ext cx="35428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2060"/>
                  </a:solidFill>
                </a:rPr>
                <a:t>Incubatore di esperienze pratiche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213B0A20-72F8-1541-9C42-D10892870F93}"/>
                </a:ext>
              </a:extLst>
            </p:cNvPr>
            <p:cNvSpPr txBox="1"/>
            <p:nvPr/>
          </p:nvSpPr>
          <p:spPr>
            <a:xfrm>
              <a:off x="588298" y="3003798"/>
              <a:ext cx="3410834" cy="61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2060"/>
                  </a:solidFill>
                </a:rPr>
                <a:t>Diffondere conoscenza </a:t>
              </a:r>
              <a:br>
                <a:rPr lang="it-IT" sz="2000" dirty="0">
                  <a:solidFill>
                    <a:srgbClr val="002060"/>
                  </a:solidFill>
                </a:rPr>
              </a:br>
              <a:r>
                <a:rPr lang="it-IT" sz="2000" dirty="0">
                  <a:solidFill>
                    <a:srgbClr val="002060"/>
                  </a:solidFill>
                </a:rPr>
                <a:t>e consapevolezza sui temi</a:t>
              </a:r>
            </a:p>
          </p:txBody>
        </p: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BC91E727-7A11-A640-AF4C-254DFCD71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56" b="4675"/>
            <a:stretch/>
          </p:blipFill>
          <p:spPr>
            <a:xfrm>
              <a:off x="5457021" y="1149561"/>
              <a:ext cx="2873872" cy="1908000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7334034D-023D-7340-828F-DDAEE764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87" y="1203324"/>
              <a:ext cx="3548457" cy="1800474"/>
            </a:xfrm>
            <a:prstGeom prst="rect">
              <a:avLst/>
            </a:prstGeom>
          </p:spPr>
        </p:pic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26A72ED2-F820-6247-A00D-483840391902}"/>
                </a:ext>
              </a:extLst>
            </p:cNvPr>
            <p:cNvGrpSpPr/>
            <p:nvPr/>
          </p:nvGrpSpPr>
          <p:grpSpPr>
            <a:xfrm>
              <a:off x="3275856" y="3219822"/>
              <a:ext cx="2808312" cy="1440160"/>
              <a:chOff x="2411760" y="3133947"/>
              <a:chExt cx="3960440" cy="2102099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B343B977-D5D0-B042-B058-EDCDA53B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2595814" y="3133947"/>
                <a:ext cx="3776386" cy="1093987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F49A6068-DA0B-0F44-BF37-623A3F0B4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11760" y="4177126"/>
                <a:ext cx="3672408" cy="1058920"/>
              </a:xfrm>
              <a:prstGeom prst="rect">
                <a:avLst/>
              </a:prstGeom>
            </p:spPr>
          </p:pic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C8DF92A-0A09-D247-95BA-0D799BF27689}"/>
                  </a:ext>
                </a:extLst>
              </p:cNvPr>
              <p:cNvSpPr txBox="1"/>
              <p:nvPr/>
            </p:nvSpPr>
            <p:spPr>
              <a:xfrm>
                <a:off x="2712572" y="3808080"/>
                <a:ext cx="35428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i="1" dirty="0">
                    <a:solidFill>
                      <a:srgbClr val="FF0000"/>
                    </a:solidFill>
                  </a:rPr>
                  <a:t>Sistema</a:t>
                </a:r>
              </a:p>
              <a:p>
                <a:pPr algn="ctr"/>
                <a:r>
                  <a:rPr lang="it-IT" sz="1400" i="1" dirty="0">
                    <a:solidFill>
                      <a:srgbClr val="FF0000"/>
                    </a:solidFill>
                  </a:rPr>
                  <a:t>Collaborazione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2125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502</Words>
  <Application>Microsoft Macintosh PowerPoint</Application>
  <PresentationFormat>Presentazione su schermo (4:3)</PresentationFormat>
  <Paragraphs>101</Paragraphs>
  <Slides>11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Gill Sans</vt:lpstr>
      <vt:lpstr>Gotham Bold</vt:lpstr>
      <vt:lpstr>Verdana</vt:lpstr>
      <vt:lpstr>Tema di Office</vt:lpstr>
      <vt:lpstr>Struttura personalizzata</vt:lpstr>
      <vt:lpstr>Presentazione standard di PowerPoint</vt:lpstr>
      <vt:lpstr>Quelli del codice a barre. E non solo</vt:lpstr>
      <vt:lpstr>ECR Italia: la casa della collaborazione</vt:lpstr>
      <vt:lpstr>Efficienza e sostenibilità</vt:lpstr>
      <vt:lpstr>Loghi e certificazioni* CSR </vt:lpstr>
      <vt:lpstr>Collaborare per un riordino efficiente</vt:lpstr>
      <vt:lpstr>Consapevolezza sulle emissioni</vt:lpstr>
      <vt:lpstr>Circolarità e Impronta ambientale</vt:lpstr>
      <vt:lpstr>Il ruolo di GS1 Italy</vt:lpstr>
      <vt:lpstr>Le attività avviate</vt:lpstr>
      <vt:lpstr>Contatti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</dc:title>
  <dc:creator>D</dc:creator>
  <cp:lastModifiedBy>ornella giola</cp:lastModifiedBy>
  <cp:revision>42</cp:revision>
  <dcterms:created xsi:type="dcterms:W3CDTF">2018-12-13T07:22:23Z</dcterms:created>
  <dcterms:modified xsi:type="dcterms:W3CDTF">2019-01-21T10:09:00Z</dcterms:modified>
</cp:coreProperties>
</file>