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sldIdLst>
    <p:sldId id="363" r:id="rId5"/>
    <p:sldId id="377" r:id="rId6"/>
    <p:sldId id="398" r:id="rId7"/>
    <p:sldId id="378" r:id="rId8"/>
    <p:sldId id="389" r:id="rId9"/>
    <p:sldId id="371" r:id="rId10"/>
    <p:sldId id="404" r:id="rId11"/>
    <p:sldId id="403" r:id="rId12"/>
    <p:sldId id="375" r:id="rId13"/>
    <p:sldId id="376" r:id="rId14"/>
    <p:sldId id="405" r:id="rId15"/>
    <p:sldId id="402" r:id="rId16"/>
    <p:sldId id="394" r:id="rId17"/>
    <p:sldId id="400" r:id="rId18"/>
    <p:sldId id="399" r:id="rId19"/>
    <p:sldId id="406" r:id="rId20"/>
  </p:sldIdLst>
  <p:sldSz cx="12192000" cy="6858000"/>
  <p:notesSz cx="6724650" cy="97742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MENIN" initials="AM" lastIdx="1" clrIdx="0">
    <p:extLst>
      <p:ext uri="{19B8F6BF-5375-455C-9EA6-DF929625EA0E}">
        <p15:presenceInfo xmlns:p15="http://schemas.microsoft.com/office/powerpoint/2012/main" userId="S-1-5-21-890197992-1576562713-1544898942-733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919E"/>
    <a:srgbClr val="00627C"/>
    <a:srgbClr val="00637D"/>
    <a:srgbClr val="CCECFF"/>
    <a:srgbClr val="9EB0C9"/>
    <a:srgbClr val="9A0001"/>
    <a:srgbClr val="00FFFF"/>
    <a:srgbClr val="00677F"/>
    <a:srgbClr val="1497D2"/>
    <a:srgbClr val="FC6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ile medio 3 - 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93" autoAdjust="0"/>
    <p:restoredTop sz="92553"/>
  </p:normalViewPr>
  <p:slideViewPr>
    <p:cSldViewPr snapToGrid="0" snapToObjects="1" showGuides="1">
      <p:cViewPr varScale="1">
        <p:scale>
          <a:sx n="105" d="100"/>
          <a:sy n="105" d="100"/>
        </p:scale>
        <p:origin x="1264" y="1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326F29-E20B-994D-B775-A1E09950A22F}" type="doc">
      <dgm:prSet loTypeId="urn:microsoft.com/office/officeart/2005/8/layout/venn2" loCatId="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it-IT"/>
        </a:p>
      </dgm:t>
    </dgm:pt>
    <dgm:pt modelId="{382B3A80-FC39-C546-9A15-DC76CC5968DC}">
      <dgm:prSet phldrT="[Testo]" custT="1"/>
      <dgm:spPr/>
      <dgm:t>
        <a:bodyPr lIns="36000" rIns="36000" bIns="0"/>
        <a:lstStyle/>
        <a:p>
          <a:r>
            <a:rPr lang="it-IT" sz="2300" b="1" dirty="0">
              <a:solidFill>
                <a:schemeClr val="accent1">
                  <a:lumMod val="50000"/>
                </a:schemeClr>
              </a:solidFill>
            </a:rPr>
            <a:t>32</a:t>
          </a:r>
          <a:r>
            <a:rPr lang="it-IT" sz="2200" b="1" dirty="0">
              <a:solidFill>
                <a:schemeClr val="accent1">
                  <a:lumMod val="50000"/>
                </a:schemeClr>
              </a:solidFill>
            </a:rPr>
            <a:t> </a:t>
          </a:r>
        </a:p>
        <a:p>
          <a:r>
            <a:rPr lang="it-IT" sz="1850" b="1" dirty="0">
              <a:solidFill>
                <a:schemeClr val="accent1">
                  <a:lumMod val="50000"/>
                </a:schemeClr>
              </a:solidFill>
            </a:rPr>
            <a:t>AZIONI</a:t>
          </a:r>
        </a:p>
      </dgm:t>
    </dgm:pt>
    <dgm:pt modelId="{4BBC67FF-DFA7-5740-ACED-9DA65120A213}" type="parTrans" cxnId="{65130246-234B-4D4B-BCAB-90A4E98EC871}">
      <dgm:prSet/>
      <dgm:spPr/>
      <dgm:t>
        <a:bodyPr/>
        <a:lstStyle/>
        <a:p>
          <a:endParaRPr lang="it-IT" sz="1850" b="1">
            <a:solidFill>
              <a:schemeClr val="accent1">
                <a:lumMod val="50000"/>
              </a:schemeClr>
            </a:solidFill>
          </a:endParaRPr>
        </a:p>
      </dgm:t>
    </dgm:pt>
    <dgm:pt modelId="{4AA7090F-C6AF-AA43-9431-1CE5713EEB17}" type="sibTrans" cxnId="{65130246-234B-4D4B-BCAB-90A4E98EC871}">
      <dgm:prSet/>
      <dgm:spPr/>
      <dgm:t>
        <a:bodyPr/>
        <a:lstStyle/>
        <a:p>
          <a:endParaRPr lang="it-IT" sz="1850" b="1">
            <a:solidFill>
              <a:schemeClr val="accent1">
                <a:lumMod val="50000"/>
              </a:schemeClr>
            </a:solidFill>
          </a:endParaRPr>
        </a:p>
      </dgm:t>
    </dgm:pt>
    <dgm:pt modelId="{161E810F-E0DC-814E-98D9-852EB3EA2BE7}">
      <dgm:prSet phldrT="[Testo]" custT="1"/>
      <dgm:spPr/>
      <dgm:t>
        <a:bodyPr lIns="36000" rIns="36000" bIns="0"/>
        <a:lstStyle/>
        <a:p>
          <a:pPr marL="0">
            <a:spcBef>
              <a:spcPts val="500"/>
            </a:spcBef>
            <a:spcAft>
              <a:spcPts val="0"/>
            </a:spcAft>
          </a:pPr>
          <a:r>
            <a:rPr lang="it-IT" sz="2300" b="1" dirty="0">
              <a:solidFill>
                <a:schemeClr val="accent1">
                  <a:lumMod val="50000"/>
                </a:schemeClr>
              </a:solidFill>
            </a:rPr>
            <a:t>8</a:t>
          </a:r>
          <a:r>
            <a:rPr lang="it-IT" sz="1850" b="1" dirty="0">
              <a:solidFill>
                <a:schemeClr val="accent1">
                  <a:lumMod val="50000"/>
                </a:schemeClr>
              </a:solidFill>
            </a:rPr>
            <a:t> </a:t>
          </a:r>
        </a:p>
        <a:p>
          <a:pPr marL="9525" indent="0">
            <a:spcBef>
              <a:spcPts val="500"/>
            </a:spcBef>
            <a:spcAft>
              <a:spcPct val="35000"/>
            </a:spcAft>
            <a:tabLst>
              <a:tab pos="1108075" algn="l"/>
            </a:tabLst>
          </a:pPr>
          <a:r>
            <a:rPr lang="it-IT" sz="1850" b="1" dirty="0">
              <a:solidFill>
                <a:schemeClr val="accent1">
                  <a:lumMod val="50000"/>
                </a:schemeClr>
              </a:solidFill>
            </a:rPr>
            <a:t>STRATEGIE</a:t>
          </a:r>
        </a:p>
      </dgm:t>
    </dgm:pt>
    <dgm:pt modelId="{01BFA39B-51CA-F44E-80D5-59E8E709BBC7}" type="parTrans" cxnId="{31026F46-F755-9B43-A4B6-F2BCEC7696BD}">
      <dgm:prSet/>
      <dgm:spPr/>
      <dgm:t>
        <a:bodyPr/>
        <a:lstStyle/>
        <a:p>
          <a:endParaRPr lang="it-IT" sz="1850" b="1">
            <a:solidFill>
              <a:schemeClr val="accent1">
                <a:lumMod val="50000"/>
              </a:schemeClr>
            </a:solidFill>
          </a:endParaRPr>
        </a:p>
      </dgm:t>
    </dgm:pt>
    <dgm:pt modelId="{B23C51B6-9D14-1E46-9B95-3470C730F6C0}" type="sibTrans" cxnId="{31026F46-F755-9B43-A4B6-F2BCEC7696BD}">
      <dgm:prSet/>
      <dgm:spPr/>
      <dgm:t>
        <a:bodyPr/>
        <a:lstStyle/>
        <a:p>
          <a:endParaRPr lang="it-IT" sz="1850" b="1">
            <a:solidFill>
              <a:schemeClr val="accent1">
                <a:lumMod val="50000"/>
              </a:schemeClr>
            </a:solidFill>
          </a:endParaRPr>
        </a:p>
      </dgm:t>
    </dgm:pt>
    <dgm:pt modelId="{46E2AD05-9610-6D42-853A-0D5AB807CDDB}">
      <dgm:prSet phldrT="[Testo]" custT="1"/>
      <dgm:spPr/>
      <dgm:t>
        <a:bodyPr lIns="36000" tIns="72000" rIns="36000" bIns="432000"/>
        <a:lstStyle/>
        <a:p>
          <a:r>
            <a:rPr lang="it-IT" sz="2300" b="1" dirty="0">
              <a:solidFill>
                <a:schemeClr val="accent1">
                  <a:lumMod val="50000"/>
                </a:schemeClr>
              </a:solidFill>
            </a:rPr>
            <a:t>8</a:t>
          </a:r>
          <a:r>
            <a:rPr lang="it-IT" sz="1850" b="1" dirty="0">
              <a:solidFill>
                <a:schemeClr val="accent1">
                  <a:lumMod val="50000"/>
                </a:schemeClr>
              </a:solidFill>
            </a:rPr>
            <a:t> </a:t>
          </a:r>
        </a:p>
        <a:p>
          <a:r>
            <a:rPr lang="it-IT" sz="1850" b="1" dirty="0">
              <a:solidFill>
                <a:schemeClr val="accent1">
                  <a:lumMod val="50000"/>
                </a:schemeClr>
              </a:solidFill>
            </a:rPr>
            <a:t>OBBIETTIVI</a:t>
          </a:r>
        </a:p>
      </dgm:t>
    </dgm:pt>
    <dgm:pt modelId="{55C37C79-B856-D14F-B891-4FB6E7F22759}" type="parTrans" cxnId="{813D8996-8B20-DC4C-AAFA-D2A7BCE3F750}">
      <dgm:prSet/>
      <dgm:spPr/>
      <dgm:t>
        <a:bodyPr/>
        <a:lstStyle/>
        <a:p>
          <a:endParaRPr lang="it-IT" sz="1850" b="1">
            <a:solidFill>
              <a:schemeClr val="accent1">
                <a:lumMod val="50000"/>
              </a:schemeClr>
            </a:solidFill>
          </a:endParaRPr>
        </a:p>
      </dgm:t>
    </dgm:pt>
    <dgm:pt modelId="{4EBDA4F6-6A10-2E43-96FC-975F850E38AE}" type="sibTrans" cxnId="{813D8996-8B20-DC4C-AAFA-D2A7BCE3F750}">
      <dgm:prSet/>
      <dgm:spPr/>
      <dgm:t>
        <a:bodyPr/>
        <a:lstStyle/>
        <a:p>
          <a:endParaRPr lang="it-IT" sz="1850" b="1">
            <a:solidFill>
              <a:schemeClr val="accent1">
                <a:lumMod val="50000"/>
              </a:schemeClr>
            </a:solidFill>
          </a:endParaRPr>
        </a:p>
      </dgm:t>
    </dgm:pt>
    <dgm:pt modelId="{74B1E609-B11E-1A4A-9B30-2050C2DA6373}" type="pres">
      <dgm:prSet presAssocID="{E7326F29-E20B-994D-B775-A1E09950A22F}" presName="Name0" presStyleCnt="0">
        <dgm:presLayoutVars>
          <dgm:chMax val="7"/>
          <dgm:resizeHandles val="exact"/>
        </dgm:presLayoutVars>
      </dgm:prSet>
      <dgm:spPr/>
    </dgm:pt>
    <dgm:pt modelId="{892A2694-10CC-044B-BDBF-B3BA39BBCF3E}" type="pres">
      <dgm:prSet presAssocID="{E7326F29-E20B-994D-B775-A1E09950A22F}" presName="comp1" presStyleCnt="0"/>
      <dgm:spPr/>
    </dgm:pt>
    <dgm:pt modelId="{182D39FD-CC44-3841-A555-B86B8B523069}" type="pres">
      <dgm:prSet presAssocID="{E7326F29-E20B-994D-B775-A1E09950A22F}" presName="circle1" presStyleLbl="node1" presStyleIdx="0" presStyleCnt="3" custScaleX="105164"/>
      <dgm:spPr/>
    </dgm:pt>
    <dgm:pt modelId="{AA8C24F8-F6BD-964D-AE17-C4D7C3237591}" type="pres">
      <dgm:prSet presAssocID="{E7326F29-E20B-994D-B775-A1E09950A22F}" presName="c1text" presStyleLbl="node1" presStyleIdx="0" presStyleCnt="3">
        <dgm:presLayoutVars>
          <dgm:bulletEnabled val="1"/>
        </dgm:presLayoutVars>
      </dgm:prSet>
      <dgm:spPr/>
    </dgm:pt>
    <dgm:pt modelId="{37E02530-1B8F-3D4D-9DF0-34AE825B4BBC}" type="pres">
      <dgm:prSet presAssocID="{E7326F29-E20B-994D-B775-A1E09950A22F}" presName="comp2" presStyleCnt="0"/>
      <dgm:spPr/>
    </dgm:pt>
    <dgm:pt modelId="{51240FE7-33C2-204A-B3D1-B4B8F214C047}" type="pres">
      <dgm:prSet presAssocID="{E7326F29-E20B-994D-B775-A1E09950A22F}" presName="circle2" presStyleLbl="node1" presStyleIdx="1" presStyleCnt="3" custScaleX="122478" custScaleY="95327" custLinFactNeighborX="-1166" custLinFactNeighborY="2583"/>
      <dgm:spPr/>
    </dgm:pt>
    <dgm:pt modelId="{540AD2E6-63F5-6D46-A3E8-4A0DC9BD9DC1}" type="pres">
      <dgm:prSet presAssocID="{E7326F29-E20B-994D-B775-A1E09950A22F}" presName="c2text" presStyleLbl="node1" presStyleIdx="1" presStyleCnt="3">
        <dgm:presLayoutVars>
          <dgm:bulletEnabled val="1"/>
        </dgm:presLayoutVars>
      </dgm:prSet>
      <dgm:spPr/>
    </dgm:pt>
    <dgm:pt modelId="{FB456658-31E1-F24F-AE02-F93EC94BD79F}" type="pres">
      <dgm:prSet presAssocID="{E7326F29-E20B-994D-B775-A1E09950A22F}" presName="comp3" presStyleCnt="0"/>
      <dgm:spPr/>
    </dgm:pt>
    <dgm:pt modelId="{B5AD38F3-AE60-B94F-884D-18B91E78BE6C}" type="pres">
      <dgm:prSet presAssocID="{E7326F29-E20B-994D-B775-A1E09950A22F}" presName="circle3" presStyleLbl="node1" presStyleIdx="2" presStyleCnt="3" custScaleX="110731" custScaleY="89697" custLinFactNeighborX="0" custLinFactNeighborY="4496"/>
      <dgm:spPr/>
    </dgm:pt>
    <dgm:pt modelId="{EE421D7E-F9FA-6D45-9B2C-39D9ECE6B142}" type="pres">
      <dgm:prSet presAssocID="{E7326F29-E20B-994D-B775-A1E09950A22F}" presName="c3text" presStyleLbl="node1" presStyleIdx="2" presStyleCnt="3">
        <dgm:presLayoutVars>
          <dgm:bulletEnabled val="1"/>
        </dgm:presLayoutVars>
      </dgm:prSet>
      <dgm:spPr/>
    </dgm:pt>
  </dgm:ptLst>
  <dgm:cxnLst>
    <dgm:cxn modelId="{926E830D-C6A9-4949-806F-3EDC85D3D01C}" type="presOf" srcId="{382B3A80-FC39-C546-9A15-DC76CC5968DC}" destId="{AA8C24F8-F6BD-964D-AE17-C4D7C3237591}" srcOrd="1" destOrd="0" presId="urn:microsoft.com/office/officeart/2005/8/layout/venn2"/>
    <dgm:cxn modelId="{3E57310E-18BA-6D42-8D03-60818596BF40}" type="presOf" srcId="{E7326F29-E20B-994D-B775-A1E09950A22F}" destId="{74B1E609-B11E-1A4A-9B30-2050C2DA6373}" srcOrd="0" destOrd="0" presId="urn:microsoft.com/office/officeart/2005/8/layout/venn2"/>
    <dgm:cxn modelId="{65130246-234B-4D4B-BCAB-90A4E98EC871}" srcId="{E7326F29-E20B-994D-B775-A1E09950A22F}" destId="{382B3A80-FC39-C546-9A15-DC76CC5968DC}" srcOrd="0" destOrd="0" parTransId="{4BBC67FF-DFA7-5740-ACED-9DA65120A213}" sibTransId="{4AA7090F-C6AF-AA43-9431-1CE5713EEB17}"/>
    <dgm:cxn modelId="{31026F46-F755-9B43-A4B6-F2BCEC7696BD}" srcId="{E7326F29-E20B-994D-B775-A1E09950A22F}" destId="{161E810F-E0DC-814E-98D9-852EB3EA2BE7}" srcOrd="1" destOrd="0" parTransId="{01BFA39B-51CA-F44E-80D5-59E8E709BBC7}" sibTransId="{B23C51B6-9D14-1E46-9B95-3470C730F6C0}"/>
    <dgm:cxn modelId="{4DE5AA5C-1FA5-8C41-BC5F-8DF8E5D7CB73}" type="presOf" srcId="{46E2AD05-9610-6D42-853A-0D5AB807CDDB}" destId="{B5AD38F3-AE60-B94F-884D-18B91E78BE6C}" srcOrd="0" destOrd="0" presId="urn:microsoft.com/office/officeart/2005/8/layout/venn2"/>
    <dgm:cxn modelId="{48AF8283-E55F-E244-B21C-666385A62A39}" type="presOf" srcId="{382B3A80-FC39-C546-9A15-DC76CC5968DC}" destId="{182D39FD-CC44-3841-A555-B86B8B523069}" srcOrd="0" destOrd="0" presId="urn:microsoft.com/office/officeart/2005/8/layout/venn2"/>
    <dgm:cxn modelId="{53D7EC88-2290-C342-B881-8DE147C1E3F6}" type="presOf" srcId="{46E2AD05-9610-6D42-853A-0D5AB807CDDB}" destId="{EE421D7E-F9FA-6D45-9B2C-39D9ECE6B142}" srcOrd="1" destOrd="0" presId="urn:microsoft.com/office/officeart/2005/8/layout/venn2"/>
    <dgm:cxn modelId="{813D8996-8B20-DC4C-AAFA-D2A7BCE3F750}" srcId="{E7326F29-E20B-994D-B775-A1E09950A22F}" destId="{46E2AD05-9610-6D42-853A-0D5AB807CDDB}" srcOrd="2" destOrd="0" parTransId="{55C37C79-B856-D14F-B891-4FB6E7F22759}" sibTransId="{4EBDA4F6-6A10-2E43-96FC-975F850E38AE}"/>
    <dgm:cxn modelId="{DE2461B5-6A9D-8F44-A387-7A2F927A1A75}" type="presOf" srcId="{161E810F-E0DC-814E-98D9-852EB3EA2BE7}" destId="{51240FE7-33C2-204A-B3D1-B4B8F214C047}" srcOrd="0" destOrd="0" presId="urn:microsoft.com/office/officeart/2005/8/layout/venn2"/>
    <dgm:cxn modelId="{86863ED2-2830-EE47-B0F9-1A47217D9F97}" type="presOf" srcId="{161E810F-E0DC-814E-98D9-852EB3EA2BE7}" destId="{540AD2E6-63F5-6D46-A3E8-4A0DC9BD9DC1}" srcOrd="1" destOrd="0" presId="urn:microsoft.com/office/officeart/2005/8/layout/venn2"/>
    <dgm:cxn modelId="{3ACAE2FA-1865-4247-B5B1-4DD313E50088}" type="presParOf" srcId="{74B1E609-B11E-1A4A-9B30-2050C2DA6373}" destId="{892A2694-10CC-044B-BDBF-B3BA39BBCF3E}" srcOrd="0" destOrd="0" presId="urn:microsoft.com/office/officeart/2005/8/layout/venn2"/>
    <dgm:cxn modelId="{0F0531BF-1E7F-BD44-A7C6-C56565C01780}" type="presParOf" srcId="{892A2694-10CC-044B-BDBF-B3BA39BBCF3E}" destId="{182D39FD-CC44-3841-A555-B86B8B523069}" srcOrd="0" destOrd="0" presId="urn:microsoft.com/office/officeart/2005/8/layout/venn2"/>
    <dgm:cxn modelId="{EAFE865D-7309-EF43-99BD-10EBC25F1548}" type="presParOf" srcId="{892A2694-10CC-044B-BDBF-B3BA39BBCF3E}" destId="{AA8C24F8-F6BD-964D-AE17-C4D7C3237591}" srcOrd="1" destOrd="0" presId="urn:microsoft.com/office/officeart/2005/8/layout/venn2"/>
    <dgm:cxn modelId="{DB3274FF-D39A-7E4E-A92F-AED77C4FCBA4}" type="presParOf" srcId="{74B1E609-B11E-1A4A-9B30-2050C2DA6373}" destId="{37E02530-1B8F-3D4D-9DF0-34AE825B4BBC}" srcOrd="1" destOrd="0" presId="urn:microsoft.com/office/officeart/2005/8/layout/venn2"/>
    <dgm:cxn modelId="{C3F44501-EC1D-584F-8416-FA52A7A4A539}" type="presParOf" srcId="{37E02530-1B8F-3D4D-9DF0-34AE825B4BBC}" destId="{51240FE7-33C2-204A-B3D1-B4B8F214C047}" srcOrd="0" destOrd="0" presId="urn:microsoft.com/office/officeart/2005/8/layout/venn2"/>
    <dgm:cxn modelId="{0607351A-8A94-724E-BF31-88063DF95279}" type="presParOf" srcId="{37E02530-1B8F-3D4D-9DF0-34AE825B4BBC}" destId="{540AD2E6-63F5-6D46-A3E8-4A0DC9BD9DC1}" srcOrd="1" destOrd="0" presId="urn:microsoft.com/office/officeart/2005/8/layout/venn2"/>
    <dgm:cxn modelId="{6942B022-0228-E641-BF3A-CAB272AFF0BD}" type="presParOf" srcId="{74B1E609-B11E-1A4A-9B30-2050C2DA6373}" destId="{FB456658-31E1-F24F-AE02-F93EC94BD79F}" srcOrd="2" destOrd="0" presId="urn:microsoft.com/office/officeart/2005/8/layout/venn2"/>
    <dgm:cxn modelId="{225B5F9C-A3E3-2641-B734-275C6873A88E}" type="presParOf" srcId="{FB456658-31E1-F24F-AE02-F93EC94BD79F}" destId="{B5AD38F3-AE60-B94F-884D-18B91E78BE6C}" srcOrd="0" destOrd="0" presId="urn:microsoft.com/office/officeart/2005/8/layout/venn2"/>
    <dgm:cxn modelId="{2AC18048-AA5E-BA47-B826-87E1A866FEFE}" type="presParOf" srcId="{FB456658-31E1-F24F-AE02-F93EC94BD79F}" destId="{EE421D7E-F9FA-6D45-9B2C-39D9ECE6B14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00382B-1E39-4702-9FE2-DF0F7B0A53F8}" type="doc">
      <dgm:prSet loTypeId="urn:microsoft.com/office/officeart/2005/8/layout/list1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6CC2137-2591-4821-B9EC-C388A2A243C6}">
      <dgm:prSet phldrT="[Text]" custT="1"/>
      <dgm:spPr/>
      <dgm:t>
        <a:bodyPr/>
        <a:lstStyle/>
        <a:p>
          <a:r>
            <a:rPr lang="it-IT" sz="2400" b="1" dirty="0"/>
            <a:t>In corso</a:t>
          </a:r>
          <a:endParaRPr lang="en-US" sz="2400" b="1" dirty="0"/>
        </a:p>
      </dgm:t>
    </dgm:pt>
    <dgm:pt modelId="{491A8603-A136-4899-ADF0-F77BD80A07A7}" type="parTrans" cxnId="{B2C50A08-8EDB-4D9E-B820-E46D279F4FF2}">
      <dgm:prSet/>
      <dgm:spPr/>
      <dgm:t>
        <a:bodyPr/>
        <a:lstStyle/>
        <a:p>
          <a:endParaRPr lang="en-US" sz="2400"/>
        </a:p>
      </dgm:t>
    </dgm:pt>
    <dgm:pt modelId="{4C57FCB3-B4A9-472A-9B66-14025CF60797}" type="sibTrans" cxnId="{B2C50A08-8EDB-4D9E-B820-E46D279F4FF2}">
      <dgm:prSet/>
      <dgm:spPr/>
      <dgm:t>
        <a:bodyPr/>
        <a:lstStyle/>
        <a:p>
          <a:endParaRPr lang="en-US" sz="2400"/>
        </a:p>
      </dgm:t>
    </dgm:pt>
    <dgm:pt modelId="{E8CB6AD7-3E44-484B-83A7-AC064B4769E7}">
      <dgm:prSet custT="1"/>
      <dgm:spPr/>
      <dgm:t>
        <a:bodyPr/>
        <a:lstStyle/>
        <a:p>
          <a:r>
            <a:rPr lang="it-IT" sz="2400" dirty="0"/>
            <a:t>Piano Triennale Regionale della Viabilità</a:t>
          </a:r>
        </a:p>
      </dgm:t>
    </dgm:pt>
    <dgm:pt modelId="{38F0938E-40CE-440F-9CA6-63F6BA671597}" type="parTrans" cxnId="{C1F47092-7D23-4036-A307-E40CB74603F2}">
      <dgm:prSet/>
      <dgm:spPr/>
      <dgm:t>
        <a:bodyPr/>
        <a:lstStyle/>
        <a:p>
          <a:endParaRPr lang="en-US" sz="2400"/>
        </a:p>
      </dgm:t>
    </dgm:pt>
    <dgm:pt modelId="{8BA79A82-9FE7-44ED-BA99-9F3C92E45247}" type="sibTrans" cxnId="{C1F47092-7D23-4036-A307-E40CB74603F2}">
      <dgm:prSet/>
      <dgm:spPr/>
      <dgm:t>
        <a:bodyPr/>
        <a:lstStyle/>
        <a:p>
          <a:endParaRPr lang="en-US" sz="2400"/>
        </a:p>
      </dgm:t>
    </dgm:pt>
    <dgm:pt modelId="{9ED00768-E31A-466A-A883-98E87EA1474F}">
      <dgm:prSet custT="1"/>
      <dgm:spPr/>
      <dgm:t>
        <a:bodyPr/>
        <a:lstStyle/>
        <a:p>
          <a:r>
            <a:rPr lang="it-IT" sz="2400"/>
            <a:t>Piano Regionale della Mobilità Ciclistica</a:t>
          </a:r>
          <a:endParaRPr lang="it-IT" sz="2400" dirty="0"/>
        </a:p>
      </dgm:t>
    </dgm:pt>
    <dgm:pt modelId="{977E003B-E8A2-4A83-893E-B997200553AD}" type="parTrans" cxnId="{7CAF8640-62E4-4C65-BA31-C6AE16D4A14C}">
      <dgm:prSet/>
      <dgm:spPr/>
      <dgm:t>
        <a:bodyPr/>
        <a:lstStyle/>
        <a:p>
          <a:endParaRPr lang="en-US" sz="2400"/>
        </a:p>
      </dgm:t>
    </dgm:pt>
    <dgm:pt modelId="{C47A9E36-FFD6-4EEE-8827-3759FF704EB2}" type="sibTrans" cxnId="{7CAF8640-62E4-4C65-BA31-C6AE16D4A14C}">
      <dgm:prSet/>
      <dgm:spPr/>
      <dgm:t>
        <a:bodyPr/>
        <a:lstStyle/>
        <a:p>
          <a:endParaRPr lang="en-US" sz="2400"/>
        </a:p>
      </dgm:t>
    </dgm:pt>
    <dgm:pt modelId="{3E162DAD-AD14-4A79-8043-1910DD3676F0}">
      <dgm:prSet custT="1"/>
      <dgm:spPr/>
      <dgm:t>
        <a:bodyPr/>
        <a:lstStyle/>
        <a:p>
          <a:r>
            <a:rPr lang="it-IT" sz="2400"/>
            <a:t>Piano della Portualità Turistica</a:t>
          </a:r>
          <a:endParaRPr lang="it-IT" sz="2400" dirty="0"/>
        </a:p>
      </dgm:t>
    </dgm:pt>
    <dgm:pt modelId="{A87A41D1-FE74-420D-9ADE-591FDC00E075}" type="parTrans" cxnId="{8ED3C469-9F66-44C4-8E6E-35E3EAF5735B}">
      <dgm:prSet/>
      <dgm:spPr/>
      <dgm:t>
        <a:bodyPr/>
        <a:lstStyle/>
        <a:p>
          <a:endParaRPr lang="en-US" sz="2400"/>
        </a:p>
      </dgm:t>
    </dgm:pt>
    <dgm:pt modelId="{28C3764E-7681-4461-AAE2-F1ACF9877327}" type="sibTrans" cxnId="{8ED3C469-9F66-44C4-8E6E-35E3EAF5735B}">
      <dgm:prSet/>
      <dgm:spPr/>
      <dgm:t>
        <a:bodyPr/>
        <a:lstStyle/>
        <a:p>
          <a:endParaRPr lang="en-US" sz="2400"/>
        </a:p>
      </dgm:t>
    </dgm:pt>
    <dgm:pt modelId="{B05C73DC-21FF-4AB2-9A65-8F79A9E19E3E}">
      <dgm:prSet custT="1"/>
      <dgm:spPr/>
      <dgm:t>
        <a:bodyPr/>
        <a:lstStyle/>
        <a:p>
          <a:r>
            <a:rPr lang="it-IT" sz="2400"/>
            <a:t>Piano Regionale Neve</a:t>
          </a:r>
          <a:endParaRPr lang="it-IT" sz="2400" dirty="0"/>
        </a:p>
      </dgm:t>
    </dgm:pt>
    <dgm:pt modelId="{97B54AFF-84A3-4E82-816D-E2AD34177E21}" type="parTrans" cxnId="{F91672B4-3C93-4B7D-BE2C-664F631618BB}">
      <dgm:prSet/>
      <dgm:spPr/>
      <dgm:t>
        <a:bodyPr/>
        <a:lstStyle/>
        <a:p>
          <a:endParaRPr lang="en-US" sz="2400"/>
        </a:p>
      </dgm:t>
    </dgm:pt>
    <dgm:pt modelId="{CB80E76C-4094-4D83-B5C3-2745B7FF9F8F}" type="sibTrans" cxnId="{F91672B4-3C93-4B7D-BE2C-664F631618BB}">
      <dgm:prSet/>
      <dgm:spPr/>
      <dgm:t>
        <a:bodyPr/>
        <a:lstStyle/>
        <a:p>
          <a:endParaRPr lang="en-US" sz="2400"/>
        </a:p>
      </dgm:t>
    </dgm:pt>
    <dgm:pt modelId="{2299B23D-E643-4F34-873A-F2F5EC1C5C56}">
      <dgm:prSet custT="1"/>
      <dgm:spPr/>
      <dgm:t>
        <a:bodyPr/>
        <a:lstStyle/>
        <a:p>
          <a:r>
            <a:rPr lang="it-IT" sz="2400"/>
            <a:t>Piano Regionale del Trasporto Pubblico Locale</a:t>
          </a:r>
          <a:endParaRPr lang="it-IT" sz="2400" dirty="0"/>
        </a:p>
      </dgm:t>
    </dgm:pt>
    <dgm:pt modelId="{8C6F3244-A623-4035-A0E4-7A87394598DF}" type="parTrans" cxnId="{945CD751-DE31-4BDA-902B-BE845A68DB08}">
      <dgm:prSet/>
      <dgm:spPr/>
      <dgm:t>
        <a:bodyPr/>
        <a:lstStyle/>
        <a:p>
          <a:endParaRPr lang="en-US" sz="2400"/>
        </a:p>
      </dgm:t>
    </dgm:pt>
    <dgm:pt modelId="{E50D4F51-5FE8-4F52-B3E7-49C2E0F4D419}" type="sibTrans" cxnId="{945CD751-DE31-4BDA-902B-BE845A68DB08}">
      <dgm:prSet/>
      <dgm:spPr/>
      <dgm:t>
        <a:bodyPr/>
        <a:lstStyle/>
        <a:p>
          <a:endParaRPr lang="en-US" sz="2400"/>
        </a:p>
      </dgm:t>
    </dgm:pt>
    <dgm:pt modelId="{7EADA25F-B46F-47F2-964C-1CF4507172BE}">
      <dgm:prSet custT="1"/>
      <dgm:spPr/>
      <dgm:t>
        <a:bodyPr/>
        <a:lstStyle/>
        <a:p>
          <a:r>
            <a:rPr lang="it-IT" sz="2400" b="1" dirty="0"/>
            <a:t>Completati</a:t>
          </a:r>
        </a:p>
      </dgm:t>
    </dgm:pt>
    <dgm:pt modelId="{0D502EF0-52DB-4B4F-85E4-7AA058A3785C}" type="parTrans" cxnId="{AB14D208-215F-4B7D-BDA5-B8B6D1325F63}">
      <dgm:prSet/>
      <dgm:spPr/>
      <dgm:t>
        <a:bodyPr/>
        <a:lstStyle/>
        <a:p>
          <a:endParaRPr lang="en-US" sz="2400"/>
        </a:p>
      </dgm:t>
    </dgm:pt>
    <dgm:pt modelId="{C70D72EC-B394-4187-82CF-EE4B733DD6B9}" type="sibTrans" cxnId="{AB14D208-215F-4B7D-BDA5-B8B6D1325F63}">
      <dgm:prSet/>
      <dgm:spPr/>
      <dgm:t>
        <a:bodyPr/>
        <a:lstStyle/>
        <a:p>
          <a:endParaRPr lang="en-US" sz="2400"/>
        </a:p>
      </dgm:t>
    </dgm:pt>
    <dgm:pt modelId="{E13D7AF7-2CCA-47C7-A89B-F47ECB5ED02F}">
      <dgm:prSet custT="1"/>
      <dgm:spPr/>
      <dgm:t>
        <a:bodyPr/>
        <a:lstStyle/>
        <a:p>
          <a:r>
            <a:rPr lang="it-IT" sz="2400" b="1" dirty="0"/>
            <a:t>Da avviare</a:t>
          </a:r>
        </a:p>
      </dgm:t>
    </dgm:pt>
    <dgm:pt modelId="{A1DC1CBB-8BC6-4A42-BBED-8571B4DDD525}" type="parTrans" cxnId="{44531608-6992-4E19-AE45-4EDA2675EA2D}">
      <dgm:prSet/>
      <dgm:spPr/>
      <dgm:t>
        <a:bodyPr/>
        <a:lstStyle/>
        <a:p>
          <a:endParaRPr lang="en-US" sz="2400"/>
        </a:p>
      </dgm:t>
    </dgm:pt>
    <dgm:pt modelId="{E4C3383F-2A53-407A-9140-63CF884C37B4}" type="sibTrans" cxnId="{44531608-6992-4E19-AE45-4EDA2675EA2D}">
      <dgm:prSet/>
      <dgm:spPr/>
      <dgm:t>
        <a:bodyPr/>
        <a:lstStyle/>
        <a:p>
          <a:endParaRPr lang="en-US" sz="2400"/>
        </a:p>
      </dgm:t>
    </dgm:pt>
    <dgm:pt modelId="{94027AF5-A5DC-49FF-A224-8AAB4A9C681D}">
      <dgm:prSet custT="1"/>
      <dgm:spPr/>
      <dgm:t>
        <a:bodyPr/>
        <a:lstStyle/>
        <a:p>
          <a:r>
            <a:rPr lang="it-IT" sz="2400" dirty="0"/>
            <a:t>Approfondimento regionale sulla Logistica</a:t>
          </a:r>
        </a:p>
      </dgm:t>
    </dgm:pt>
    <dgm:pt modelId="{5CC5B794-D7A7-4E80-814B-1E1061A283E0}" type="parTrans" cxnId="{8243CC28-D44E-4784-A6CC-FBEB231E1090}">
      <dgm:prSet/>
      <dgm:spPr/>
      <dgm:t>
        <a:bodyPr/>
        <a:lstStyle/>
        <a:p>
          <a:endParaRPr lang="en-US" sz="2400"/>
        </a:p>
      </dgm:t>
    </dgm:pt>
    <dgm:pt modelId="{DE688B53-DC9A-4A48-AD84-0D08CB4447E1}" type="sibTrans" cxnId="{8243CC28-D44E-4784-A6CC-FBEB231E1090}">
      <dgm:prSet/>
      <dgm:spPr/>
      <dgm:t>
        <a:bodyPr/>
        <a:lstStyle/>
        <a:p>
          <a:endParaRPr lang="en-US" sz="2400"/>
        </a:p>
      </dgm:t>
    </dgm:pt>
    <dgm:pt modelId="{0132FC3B-5CDF-462A-A9C7-27BA876B3339}" type="pres">
      <dgm:prSet presAssocID="{F800382B-1E39-4702-9FE2-DF0F7B0A53F8}" presName="linear" presStyleCnt="0">
        <dgm:presLayoutVars>
          <dgm:dir/>
          <dgm:animLvl val="lvl"/>
          <dgm:resizeHandles val="exact"/>
        </dgm:presLayoutVars>
      </dgm:prSet>
      <dgm:spPr/>
    </dgm:pt>
    <dgm:pt modelId="{AA958576-AF8E-4DED-B26E-97B61BB173D8}" type="pres">
      <dgm:prSet presAssocID="{96CC2137-2591-4821-B9EC-C388A2A243C6}" presName="parentLin" presStyleCnt="0"/>
      <dgm:spPr/>
    </dgm:pt>
    <dgm:pt modelId="{CF6A8ED6-2EE8-48AA-8E3B-F4D757854D7E}" type="pres">
      <dgm:prSet presAssocID="{96CC2137-2591-4821-B9EC-C388A2A243C6}" presName="parentLeftMargin" presStyleLbl="node1" presStyleIdx="0" presStyleCnt="3"/>
      <dgm:spPr/>
    </dgm:pt>
    <dgm:pt modelId="{3895B6BB-DA1F-4470-AF37-EF146335FFCD}" type="pres">
      <dgm:prSet presAssocID="{96CC2137-2591-4821-B9EC-C388A2A243C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B9EBDE2-6F4B-4172-957B-2CDC1B5434BB}" type="pres">
      <dgm:prSet presAssocID="{96CC2137-2591-4821-B9EC-C388A2A243C6}" presName="negativeSpace" presStyleCnt="0"/>
      <dgm:spPr/>
    </dgm:pt>
    <dgm:pt modelId="{1B1E1055-0A31-4EDE-8C09-836A5D625FD3}" type="pres">
      <dgm:prSet presAssocID="{96CC2137-2591-4821-B9EC-C388A2A243C6}" presName="childText" presStyleLbl="conFgAcc1" presStyleIdx="0" presStyleCnt="3">
        <dgm:presLayoutVars>
          <dgm:bulletEnabled val="1"/>
        </dgm:presLayoutVars>
      </dgm:prSet>
      <dgm:spPr/>
    </dgm:pt>
    <dgm:pt modelId="{66E6B6A9-A139-4653-A3D2-2E2D7E130C21}" type="pres">
      <dgm:prSet presAssocID="{4C57FCB3-B4A9-472A-9B66-14025CF60797}" presName="spaceBetweenRectangles" presStyleCnt="0"/>
      <dgm:spPr/>
    </dgm:pt>
    <dgm:pt modelId="{4B9278B3-CB84-48E4-BA95-2DF20569C6AB}" type="pres">
      <dgm:prSet presAssocID="{E13D7AF7-2CCA-47C7-A89B-F47ECB5ED02F}" presName="parentLin" presStyleCnt="0"/>
      <dgm:spPr/>
    </dgm:pt>
    <dgm:pt modelId="{36A0CE71-23C6-46F6-A6EC-BE50F0FF511E}" type="pres">
      <dgm:prSet presAssocID="{E13D7AF7-2CCA-47C7-A89B-F47ECB5ED02F}" presName="parentLeftMargin" presStyleLbl="node1" presStyleIdx="0" presStyleCnt="3"/>
      <dgm:spPr/>
    </dgm:pt>
    <dgm:pt modelId="{DABEC380-9D5A-4EF2-B29C-F951F0FC7F66}" type="pres">
      <dgm:prSet presAssocID="{E13D7AF7-2CCA-47C7-A89B-F47ECB5ED02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F69B393-0395-474C-93F6-301F4EBF1B4F}" type="pres">
      <dgm:prSet presAssocID="{E13D7AF7-2CCA-47C7-A89B-F47ECB5ED02F}" presName="negativeSpace" presStyleCnt="0"/>
      <dgm:spPr/>
    </dgm:pt>
    <dgm:pt modelId="{5420F56D-D9EE-45AA-8BE5-E0313C0BF338}" type="pres">
      <dgm:prSet presAssocID="{E13D7AF7-2CCA-47C7-A89B-F47ECB5ED02F}" presName="childText" presStyleLbl="conFgAcc1" presStyleIdx="1" presStyleCnt="3">
        <dgm:presLayoutVars>
          <dgm:bulletEnabled val="1"/>
        </dgm:presLayoutVars>
      </dgm:prSet>
      <dgm:spPr/>
    </dgm:pt>
    <dgm:pt modelId="{9F149E2C-22F8-49D9-91F5-33CDDF49E923}" type="pres">
      <dgm:prSet presAssocID="{E4C3383F-2A53-407A-9140-63CF884C37B4}" presName="spaceBetweenRectangles" presStyleCnt="0"/>
      <dgm:spPr/>
    </dgm:pt>
    <dgm:pt modelId="{97FF615D-B5AB-46F6-836D-1E8D09D84C01}" type="pres">
      <dgm:prSet presAssocID="{7EADA25F-B46F-47F2-964C-1CF4507172BE}" presName="parentLin" presStyleCnt="0"/>
      <dgm:spPr/>
    </dgm:pt>
    <dgm:pt modelId="{7CA8E9BD-B7DC-4EE1-91F0-6CD359D7D328}" type="pres">
      <dgm:prSet presAssocID="{7EADA25F-B46F-47F2-964C-1CF4507172BE}" presName="parentLeftMargin" presStyleLbl="node1" presStyleIdx="1" presStyleCnt="3"/>
      <dgm:spPr/>
    </dgm:pt>
    <dgm:pt modelId="{4321CBF9-5DB3-48EB-AB00-5308B3CC525F}" type="pres">
      <dgm:prSet presAssocID="{7EADA25F-B46F-47F2-964C-1CF4507172B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E302D6-F3BA-4A08-B64A-FD0EEEF94995}" type="pres">
      <dgm:prSet presAssocID="{7EADA25F-B46F-47F2-964C-1CF4507172BE}" presName="negativeSpace" presStyleCnt="0"/>
      <dgm:spPr/>
    </dgm:pt>
    <dgm:pt modelId="{4D387C17-D0BD-4C61-BEDE-5B13638D7A43}" type="pres">
      <dgm:prSet presAssocID="{7EADA25F-B46F-47F2-964C-1CF4507172B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2C50A08-8EDB-4D9E-B820-E46D279F4FF2}" srcId="{F800382B-1E39-4702-9FE2-DF0F7B0A53F8}" destId="{96CC2137-2591-4821-B9EC-C388A2A243C6}" srcOrd="0" destOrd="0" parTransId="{491A8603-A136-4899-ADF0-F77BD80A07A7}" sibTransId="{4C57FCB3-B4A9-472A-9B66-14025CF60797}"/>
    <dgm:cxn modelId="{44531608-6992-4E19-AE45-4EDA2675EA2D}" srcId="{F800382B-1E39-4702-9FE2-DF0F7B0A53F8}" destId="{E13D7AF7-2CCA-47C7-A89B-F47ECB5ED02F}" srcOrd="1" destOrd="0" parTransId="{A1DC1CBB-8BC6-4A42-BBED-8571B4DDD525}" sibTransId="{E4C3383F-2A53-407A-9140-63CF884C37B4}"/>
    <dgm:cxn modelId="{AB14D208-215F-4B7D-BDA5-B8B6D1325F63}" srcId="{F800382B-1E39-4702-9FE2-DF0F7B0A53F8}" destId="{7EADA25F-B46F-47F2-964C-1CF4507172BE}" srcOrd="2" destOrd="0" parTransId="{0D502EF0-52DB-4B4F-85E4-7AA058A3785C}" sibTransId="{C70D72EC-B394-4187-82CF-EE4B733DD6B9}"/>
    <dgm:cxn modelId="{8243CC28-D44E-4784-A6CC-FBEB231E1090}" srcId="{7EADA25F-B46F-47F2-964C-1CF4507172BE}" destId="{94027AF5-A5DC-49FF-A224-8AAB4A9C681D}" srcOrd="0" destOrd="0" parTransId="{5CC5B794-D7A7-4E80-814B-1E1061A283E0}" sibTransId="{DE688B53-DC9A-4A48-AD84-0D08CB4447E1}"/>
    <dgm:cxn modelId="{07C30932-4D65-4D91-B5BE-496F8CD24B89}" type="presOf" srcId="{7EADA25F-B46F-47F2-964C-1CF4507172BE}" destId="{4321CBF9-5DB3-48EB-AB00-5308B3CC525F}" srcOrd="1" destOrd="0" presId="urn:microsoft.com/office/officeart/2005/8/layout/list1"/>
    <dgm:cxn modelId="{7CAF8640-62E4-4C65-BA31-C6AE16D4A14C}" srcId="{96CC2137-2591-4821-B9EC-C388A2A243C6}" destId="{9ED00768-E31A-466A-A883-98E87EA1474F}" srcOrd="1" destOrd="0" parTransId="{977E003B-E8A2-4A83-893E-B997200553AD}" sibTransId="{C47A9E36-FFD6-4EEE-8827-3759FF704EB2}"/>
    <dgm:cxn modelId="{03A9914E-5B62-4471-A72E-B8DDB3FFE7A7}" type="presOf" srcId="{E13D7AF7-2CCA-47C7-A89B-F47ECB5ED02F}" destId="{DABEC380-9D5A-4EF2-B29C-F951F0FC7F66}" srcOrd="1" destOrd="0" presId="urn:microsoft.com/office/officeart/2005/8/layout/list1"/>
    <dgm:cxn modelId="{945CD751-DE31-4BDA-902B-BE845A68DB08}" srcId="{E13D7AF7-2CCA-47C7-A89B-F47ECB5ED02F}" destId="{2299B23D-E643-4F34-873A-F2F5EC1C5C56}" srcOrd="0" destOrd="0" parTransId="{8C6F3244-A623-4035-A0E4-7A87394598DF}" sibTransId="{E50D4F51-5FE8-4F52-B3E7-49C2E0F4D419}"/>
    <dgm:cxn modelId="{D88DB166-AAF5-4E0B-80DF-A895A909CD8A}" type="presOf" srcId="{E8CB6AD7-3E44-484B-83A7-AC064B4769E7}" destId="{1B1E1055-0A31-4EDE-8C09-836A5D625FD3}" srcOrd="0" destOrd="0" presId="urn:microsoft.com/office/officeart/2005/8/layout/list1"/>
    <dgm:cxn modelId="{8ED3C469-9F66-44C4-8E6E-35E3EAF5735B}" srcId="{96CC2137-2591-4821-B9EC-C388A2A243C6}" destId="{3E162DAD-AD14-4A79-8043-1910DD3676F0}" srcOrd="2" destOrd="0" parTransId="{A87A41D1-FE74-420D-9ADE-591FDC00E075}" sibTransId="{28C3764E-7681-4461-AAE2-F1ACF9877327}"/>
    <dgm:cxn modelId="{CECD016F-0C88-49AD-944C-76FDD10B56B5}" type="presOf" srcId="{B05C73DC-21FF-4AB2-9A65-8F79A9E19E3E}" destId="{1B1E1055-0A31-4EDE-8C09-836A5D625FD3}" srcOrd="0" destOrd="3" presId="urn:microsoft.com/office/officeart/2005/8/layout/list1"/>
    <dgm:cxn modelId="{69671484-99BB-4D54-A1A7-5FB88A9ECE8B}" type="presOf" srcId="{7EADA25F-B46F-47F2-964C-1CF4507172BE}" destId="{7CA8E9BD-B7DC-4EE1-91F0-6CD359D7D328}" srcOrd="0" destOrd="0" presId="urn:microsoft.com/office/officeart/2005/8/layout/list1"/>
    <dgm:cxn modelId="{3E349A8D-0CE4-4CAB-87A1-9985545F08FF}" type="presOf" srcId="{94027AF5-A5DC-49FF-A224-8AAB4A9C681D}" destId="{4D387C17-D0BD-4C61-BEDE-5B13638D7A43}" srcOrd="0" destOrd="0" presId="urn:microsoft.com/office/officeart/2005/8/layout/list1"/>
    <dgm:cxn modelId="{C1F47092-7D23-4036-A307-E40CB74603F2}" srcId="{96CC2137-2591-4821-B9EC-C388A2A243C6}" destId="{E8CB6AD7-3E44-484B-83A7-AC064B4769E7}" srcOrd="0" destOrd="0" parTransId="{38F0938E-40CE-440F-9CA6-63F6BA671597}" sibTransId="{8BA79A82-9FE7-44ED-BA99-9F3C92E45247}"/>
    <dgm:cxn modelId="{ABA7E998-760A-4A69-B580-F17250B4696F}" type="presOf" srcId="{2299B23D-E643-4F34-873A-F2F5EC1C5C56}" destId="{5420F56D-D9EE-45AA-8BE5-E0313C0BF338}" srcOrd="0" destOrd="0" presId="urn:microsoft.com/office/officeart/2005/8/layout/list1"/>
    <dgm:cxn modelId="{6CDD299A-FDEE-42C6-A906-6F220302C72C}" type="presOf" srcId="{9ED00768-E31A-466A-A883-98E87EA1474F}" destId="{1B1E1055-0A31-4EDE-8C09-836A5D625FD3}" srcOrd="0" destOrd="1" presId="urn:microsoft.com/office/officeart/2005/8/layout/list1"/>
    <dgm:cxn modelId="{B6BD219F-B9A8-4C8A-9030-8400E5E04606}" type="presOf" srcId="{E13D7AF7-2CCA-47C7-A89B-F47ECB5ED02F}" destId="{36A0CE71-23C6-46F6-A6EC-BE50F0FF511E}" srcOrd="0" destOrd="0" presId="urn:microsoft.com/office/officeart/2005/8/layout/list1"/>
    <dgm:cxn modelId="{755C9AA1-0BD7-4431-8651-723330D40F7F}" type="presOf" srcId="{3E162DAD-AD14-4A79-8043-1910DD3676F0}" destId="{1B1E1055-0A31-4EDE-8C09-836A5D625FD3}" srcOrd="0" destOrd="2" presId="urn:microsoft.com/office/officeart/2005/8/layout/list1"/>
    <dgm:cxn modelId="{FE0D0FAB-51F0-488E-87B6-D645CD05318B}" type="presOf" srcId="{96CC2137-2591-4821-B9EC-C388A2A243C6}" destId="{CF6A8ED6-2EE8-48AA-8E3B-F4D757854D7E}" srcOrd="0" destOrd="0" presId="urn:microsoft.com/office/officeart/2005/8/layout/list1"/>
    <dgm:cxn modelId="{F91672B4-3C93-4B7D-BE2C-664F631618BB}" srcId="{96CC2137-2591-4821-B9EC-C388A2A243C6}" destId="{B05C73DC-21FF-4AB2-9A65-8F79A9E19E3E}" srcOrd="3" destOrd="0" parTransId="{97B54AFF-84A3-4E82-816D-E2AD34177E21}" sibTransId="{CB80E76C-4094-4D83-B5C3-2745B7FF9F8F}"/>
    <dgm:cxn modelId="{033BAFDF-25AC-4309-BCC1-1FEE37CADF92}" type="presOf" srcId="{96CC2137-2591-4821-B9EC-C388A2A243C6}" destId="{3895B6BB-DA1F-4470-AF37-EF146335FFCD}" srcOrd="1" destOrd="0" presId="urn:microsoft.com/office/officeart/2005/8/layout/list1"/>
    <dgm:cxn modelId="{F026A4E4-5D87-4839-9CE9-0D466C7329AC}" type="presOf" srcId="{F800382B-1E39-4702-9FE2-DF0F7B0A53F8}" destId="{0132FC3B-5CDF-462A-A9C7-27BA876B3339}" srcOrd="0" destOrd="0" presId="urn:microsoft.com/office/officeart/2005/8/layout/list1"/>
    <dgm:cxn modelId="{E82F868B-92AB-4B18-B4C1-10C0FD941A0C}" type="presParOf" srcId="{0132FC3B-5CDF-462A-A9C7-27BA876B3339}" destId="{AA958576-AF8E-4DED-B26E-97B61BB173D8}" srcOrd="0" destOrd="0" presId="urn:microsoft.com/office/officeart/2005/8/layout/list1"/>
    <dgm:cxn modelId="{3CD8A246-9801-4A96-8576-A35682464A9A}" type="presParOf" srcId="{AA958576-AF8E-4DED-B26E-97B61BB173D8}" destId="{CF6A8ED6-2EE8-48AA-8E3B-F4D757854D7E}" srcOrd="0" destOrd="0" presId="urn:microsoft.com/office/officeart/2005/8/layout/list1"/>
    <dgm:cxn modelId="{3C19FAB9-AA0B-4D16-AE73-D3D598522B1E}" type="presParOf" srcId="{AA958576-AF8E-4DED-B26E-97B61BB173D8}" destId="{3895B6BB-DA1F-4470-AF37-EF146335FFCD}" srcOrd="1" destOrd="0" presId="urn:microsoft.com/office/officeart/2005/8/layout/list1"/>
    <dgm:cxn modelId="{4858CC8B-DAF8-4308-8EB8-8201AEA58F49}" type="presParOf" srcId="{0132FC3B-5CDF-462A-A9C7-27BA876B3339}" destId="{4B9EBDE2-6F4B-4172-957B-2CDC1B5434BB}" srcOrd="1" destOrd="0" presId="urn:microsoft.com/office/officeart/2005/8/layout/list1"/>
    <dgm:cxn modelId="{D100AAA9-C20E-4AB0-AB6C-0AE76991B299}" type="presParOf" srcId="{0132FC3B-5CDF-462A-A9C7-27BA876B3339}" destId="{1B1E1055-0A31-4EDE-8C09-836A5D625FD3}" srcOrd="2" destOrd="0" presId="urn:microsoft.com/office/officeart/2005/8/layout/list1"/>
    <dgm:cxn modelId="{DDAF1DA0-41BE-48E8-A03A-10AD5A213828}" type="presParOf" srcId="{0132FC3B-5CDF-462A-A9C7-27BA876B3339}" destId="{66E6B6A9-A139-4653-A3D2-2E2D7E130C21}" srcOrd="3" destOrd="0" presId="urn:microsoft.com/office/officeart/2005/8/layout/list1"/>
    <dgm:cxn modelId="{BE4999E5-5303-4D78-AA0E-D4A0B8BA089D}" type="presParOf" srcId="{0132FC3B-5CDF-462A-A9C7-27BA876B3339}" destId="{4B9278B3-CB84-48E4-BA95-2DF20569C6AB}" srcOrd="4" destOrd="0" presId="urn:microsoft.com/office/officeart/2005/8/layout/list1"/>
    <dgm:cxn modelId="{6BA0457D-8E34-4A3D-A260-90AE9CD79734}" type="presParOf" srcId="{4B9278B3-CB84-48E4-BA95-2DF20569C6AB}" destId="{36A0CE71-23C6-46F6-A6EC-BE50F0FF511E}" srcOrd="0" destOrd="0" presId="urn:microsoft.com/office/officeart/2005/8/layout/list1"/>
    <dgm:cxn modelId="{C2E0777D-41AA-4DCD-84F5-56BEB5EC73EF}" type="presParOf" srcId="{4B9278B3-CB84-48E4-BA95-2DF20569C6AB}" destId="{DABEC380-9D5A-4EF2-B29C-F951F0FC7F66}" srcOrd="1" destOrd="0" presId="urn:microsoft.com/office/officeart/2005/8/layout/list1"/>
    <dgm:cxn modelId="{3B027D88-67A1-40CA-869F-AB5D006A359D}" type="presParOf" srcId="{0132FC3B-5CDF-462A-A9C7-27BA876B3339}" destId="{BF69B393-0395-474C-93F6-301F4EBF1B4F}" srcOrd="5" destOrd="0" presId="urn:microsoft.com/office/officeart/2005/8/layout/list1"/>
    <dgm:cxn modelId="{D29EC0ED-AF72-4093-8B5B-A19A94300851}" type="presParOf" srcId="{0132FC3B-5CDF-462A-A9C7-27BA876B3339}" destId="{5420F56D-D9EE-45AA-8BE5-E0313C0BF338}" srcOrd="6" destOrd="0" presId="urn:microsoft.com/office/officeart/2005/8/layout/list1"/>
    <dgm:cxn modelId="{E4A1CBB1-5A38-4B62-B1F2-18BE3FEC9474}" type="presParOf" srcId="{0132FC3B-5CDF-462A-A9C7-27BA876B3339}" destId="{9F149E2C-22F8-49D9-91F5-33CDDF49E923}" srcOrd="7" destOrd="0" presId="urn:microsoft.com/office/officeart/2005/8/layout/list1"/>
    <dgm:cxn modelId="{E3D4842F-30C2-4085-91D0-EAB1921DB669}" type="presParOf" srcId="{0132FC3B-5CDF-462A-A9C7-27BA876B3339}" destId="{97FF615D-B5AB-46F6-836D-1E8D09D84C01}" srcOrd="8" destOrd="0" presId="urn:microsoft.com/office/officeart/2005/8/layout/list1"/>
    <dgm:cxn modelId="{F25343F2-490D-420F-B790-CA35B8E2B851}" type="presParOf" srcId="{97FF615D-B5AB-46F6-836D-1E8D09D84C01}" destId="{7CA8E9BD-B7DC-4EE1-91F0-6CD359D7D328}" srcOrd="0" destOrd="0" presId="urn:microsoft.com/office/officeart/2005/8/layout/list1"/>
    <dgm:cxn modelId="{5143E3CF-4101-4E68-9296-1772D2E4DFD1}" type="presParOf" srcId="{97FF615D-B5AB-46F6-836D-1E8D09D84C01}" destId="{4321CBF9-5DB3-48EB-AB00-5308B3CC525F}" srcOrd="1" destOrd="0" presId="urn:microsoft.com/office/officeart/2005/8/layout/list1"/>
    <dgm:cxn modelId="{80010D57-192C-4E82-8F15-138AA1625F74}" type="presParOf" srcId="{0132FC3B-5CDF-462A-A9C7-27BA876B3339}" destId="{6FE302D6-F3BA-4A08-B64A-FD0EEEF94995}" srcOrd="9" destOrd="0" presId="urn:microsoft.com/office/officeart/2005/8/layout/list1"/>
    <dgm:cxn modelId="{885E5C50-31C9-457E-A182-075495FCE85A}" type="presParOf" srcId="{0132FC3B-5CDF-462A-A9C7-27BA876B3339}" destId="{4D387C17-D0BD-4C61-BEDE-5B13638D7A4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ECFE9F-ECDC-47DA-BBE3-409F7B0A5AFA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BDD2FD9-9A23-47F0-8A4C-CB3B20FA69B0}">
      <dgm:prSet custT="1"/>
      <dgm:spPr/>
      <dgm:t>
        <a:bodyPr/>
        <a:lstStyle/>
        <a:p>
          <a:r>
            <a:rPr lang="it-IT" sz="1800" b="1" dirty="0"/>
            <a:t>Oltre 700 colonnine di ricarica per veicoli elettrici già presenti in regione</a:t>
          </a:r>
        </a:p>
      </dgm:t>
    </dgm:pt>
    <dgm:pt modelId="{1ADC5CE7-6F98-490B-949E-F823F944BEAD}" type="parTrans" cxnId="{D6047F75-F994-47D6-A709-A9C8D0D29468}">
      <dgm:prSet/>
      <dgm:spPr/>
      <dgm:t>
        <a:bodyPr/>
        <a:lstStyle/>
        <a:p>
          <a:endParaRPr lang="en-US" sz="1800" b="1"/>
        </a:p>
      </dgm:t>
    </dgm:pt>
    <dgm:pt modelId="{2F2B0552-EC0C-4EC6-B658-E04FD34DB424}" type="sibTrans" cxnId="{D6047F75-F994-47D6-A709-A9C8D0D29468}">
      <dgm:prSet/>
      <dgm:spPr/>
      <dgm:t>
        <a:bodyPr/>
        <a:lstStyle/>
        <a:p>
          <a:endParaRPr lang="en-US" sz="1800" b="1"/>
        </a:p>
      </dgm:t>
    </dgm:pt>
    <dgm:pt modelId="{0A725D7A-F6DA-4B7B-9B6C-5358BAEE149A}">
      <dgm:prSet custT="1"/>
      <dgm:spPr>
        <a:solidFill>
          <a:srgbClr val="88919E"/>
        </a:solidFill>
      </dgm:spPr>
      <dgm:t>
        <a:bodyPr/>
        <a:lstStyle/>
        <a:p>
          <a:r>
            <a:rPr lang="it-IT" sz="1800" b="1" dirty="0"/>
            <a:t>Disponibilità stazioni di metano compresso CNG, metano liquefatto GNL e biometano liquefatto </a:t>
          </a:r>
          <a:r>
            <a:rPr lang="it-IT" sz="1800" b="1" dirty="0" err="1"/>
            <a:t>bioGNL</a:t>
          </a:r>
          <a:r>
            <a:rPr lang="it-IT" sz="1800" b="1" dirty="0"/>
            <a:t> </a:t>
          </a:r>
        </a:p>
      </dgm:t>
    </dgm:pt>
    <dgm:pt modelId="{F72EA87D-8CA8-4045-A9FF-3C714FD095E7}" type="parTrans" cxnId="{0E12A85A-D209-4413-87AC-682B98FC367B}">
      <dgm:prSet/>
      <dgm:spPr/>
      <dgm:t>
        <a:bodyPr/>
        <a:lstStyle/>
        <a:p>
          <a:endParaRPr lang="en-US" sz="1800" b="1"/>
        </a:p>
      </dgm:t>
    </dgm:pt>
    <dgm:pt modelId="{F64343A3-5D20-48FB-B236-E99EA7EACB91}" type="sibTrans" cxnId="{0E12A85A-D209-4413-87AC-682B98FC367B}">
      <dgm:prSet/>
      <dgm:spPr/>
      <dgm:t>
        <a:bodyPr/>
        <a:lstStyle/>
        <a:p>
          <a:endParaRPr lang="en-US" sz="1800" b="1"/>
        </a:p>
      </dgm:t>
    </dgm:pt>
    <dgm:pt modelId="{A0387781-EC42-454E-9E40-7F860EBCE3DB}">
      <dgm:prSet custT="1"/>
      <dgm:spPr/>
      <dgm:t>
        <a:bodyPr/>
        <a:lstStyle/>
        <a:p>
          <a:r>
            <a:rPr lang="it-IT" sz="1800" b="1" dirty="0"/>
            <a:t>Primo impianto regionale per l’erogazione dell’idrogeno aperto a Mestre</a:t>
          </a:r>
        </a:p>
      </dgm:t>
    </dgm:pt>
    <dgm:pt modelId="{B9FF84FC-1955-40BA-8078-6892E366FC25}" type="parTrans" cxnId="{DDC3352D-7B2C-4752-9792-258F7C0C30C4}">
      <dgm:prSet/>
      <dgm:spPr/>
      <dgm:t>
        <a:bodyPr/>
        <a:lstStyle/>
        <a:p>
          <a:endParaRPr lang="en-US" sz="1800" b="1"/>
        </a:p>
      </dgm:t>
    </dgm:pt>
    <dgm:pt modelId="{DDDC1FE1-235E-4ADF-B238-068C69811704}" type="sibTrans" cxnId="{DDC3352D-7B2C-4752-9792-258F7C0C30C4}">
      <dgm:prSet/>
      <dgm:spPr/>
      <dgm:t>
        <a:bodyPr/>
        <a:lstStyle/>
        <a:p>
          <a:endParaRPr lang="en-US" sz="1800" b="1"/>
        </a:p>
      </dgm:t>
    </dgm:pt>
    <dgm:pt modelId="{B4E6020A-3EBB-466A-99D1-FC3E4E1A6806}">
      <dgm:prSet custT="1"/>
      <dgm:spPr>
        <a:solidFill>
          <a:srgbClr val="88919E"/>
        </a:solidFill>
      </dgm:spPr>
      <dgm:t>
        <a:bodyPr/>
        <a:lstStyle/>
        <a:p>
          <a:r>
            <a:rPr lang="it-IT" sz="1800" b="1" dirty="0"/>
            <a:t>Realizzazione impianto stoccaggio LNG e </a:t>
          </a:r>
          <a:r>
            <a:rPr lang="it-IT" sz="1800" b="1" dirty="0" err="1"/>
            <a:t>cold</a:t>
          </a:r>
          <a:r>
            <a:rPr lang="it-IT" sz="1800" b="1" dirty="0"/>
            <a:t> </a:t>
          </a:r>
          <a:r>
            <a:rPr lang="it-IT" sz="1800" b="1" dirty="0" err="1"/>
            <a:t>ironing</a:t>
          </a:r>
          <a:r>
            <a:rPr lang="it-IT" sz="1800" b="1" dirty="0"/>
            <a:t> al porto di Venezia e nave bunkeraggio LNG in Adriatico </a:t>
          </a:r>
        </a:p>
      </dgm:t>
    </dgm:pt>
    <dgm:pt modelId="{D1C051F6-96B8-469C-97D5-F60ABC0409B6}" type="parTrans" cxnId="{A460B0B7-3C63-40A2-932E-EA598C024F1C}">
      <dgm:prSet/>
      <dgm:spPr/>
      <dgm:t>
        <a:bodyPr/>
        <a:lstStyle/>
        <a:p>
          <a:endParaRPr lang="en-US" sz="1800" b="1"/>
        </a:p>
      </dgm:t>
    </dgm:pt>
    <dgm:pt modelId="{6AD9D2BA-84DB-4EE7-BE5C-76B57EC43F75}" type="sibTrans" cxnId="{A460B0B7-3C63-40A2-932E-EA598C024F1C}">
      <dgm:prSet/>
      <dgm:spPr/>
      <dgm:t>
        <a:bodyPr/>
        <a:lstStyle/>
        <a:p>
          <a:endParaRPr lang="en-US" sz="1800" b="1"/>
        </a:p>
      </dgm:t>
    </dgm:pt>
    <dgm:pt modelId="{0A20B525-D244-4193-BE33-87F1A1998585}">
      <dgm:prSet custT="1"/>
      <dgm:spPr/>
      <dgm:t>
        <a:bodyPr/>
        <a:lstStyle/>
        <a:p>
          <a:r>
            <a:rPr lang="it-IT" sz="1800" b="1" dirty="0"/>
            <a:t>Iniziative produzione/erogazione di idrogeno a Marghera in corso</a:t>
          </a:r>
        </a:p>
      </dgm:t>
    </dgm:pt>
    <dgm:pt modelId="{F29790CF-3F94-48C6-A31A-C923CE7408BC}" type="parTrans" cxnId="{C78737C4-878F-4F82-8F5A-B79CEC6E27A5}">
      <dgm:prSet/>
      <dgm:spPr/>
      <dgm:t>
        <a:bodyPr/>
        <a:lstStyle/>
        <a:p>
          <a:endParaRPr lang="en-US" sz="1800" b="1"/>
        </a:p>
      </dgm:t>
    </dgm:pt>
    <dgm:pt modelId="{B0D78C7D-BB54-4268-AA32-45895333420A}" type="sibTrans" cxnId="{C78737C4-878F-4F82-8F5A-B79CEC6E27A5}">
      <dgm:prSet/>
      <dgm:spPr/>
      <dgm:t>
        <a:bodyPr/>
        <a:lstStyle/>
        <a:p>
          <a:endParaRPr lang="en-US" sz="1800" b="1"/>
        </a:p>
      </dgm:t>
    </dgm:pt>
    <dgm:pt modelId="{498423C4-0663-41DC-8028-F6EE0268A43F}">
      <dgm:prSet custT="1"/>
      <dgm:spPr>
        <a:solidFill>
          <a:srgbClr val="88919E"/>
        </a:solidFill>
      </dgm:spPr>
      <dgm:t>
        <a:bodyPr/>
        <a:lstStyle/>
        <a:p>
          <a:r>
            <a:rPr lang="it-IT" sz="1800" b="1" dirty="0"/>
            <a:t>Iniziative in corso per la diffusione della mobilità elettrica/idrogeno su strada (es. Corridoio del Brennero)</a:t>
          </a:r>
        </a:p>
      </dgm:t>
    </dgm:pt>
    <dgm:pt modelId="{4DAD239D-49AF-456B-B274-57C9520AA6D6}" type="parTrans" cxnId="{8BD8F0E0-64E7-48D0-89BC-CB642431CAFC}">
      <dgm:prSet/>
      <dgm:spPr/>
      <dgm:t>
        <a:bodyPr/>
        <a:lstStyle/>
        <a:p>
          <a:endParaRPr lang="en-US" sz="1800" b="1"/>
        </a:p>
      </dgm:t>
    </dgm:pt>
    <dgm:pt modelId="{5B6D59AB-9E3E-4B61-BFBD-40B5D147F312}" type="sibTrans" cxnId="{8BD8F0E0-64E7-48D0-89BC-CB642431CAFC}">
      <dgm:prSet/>
      <dgm:spPr/>
      <dgm:t>
        <a:bodyPr/>
        <a:lstStyle/>
        <a:p>
          <a:endParaRPr lang="en-US" sz="1800" b="1"/>
        </a:p>
      </dgm:t>
    </dgm:pt>
    <dgm:pt modelId="{CBCA15A9-1037-4C78-A7F5-003127219B1C}">
      <dgm:prSet custT="1"/>
      <dgm:spPr/>
      <dgm:t>
        <a:bodyPr/>
        <a:lstStyle/>
        <a:p>
          <a:r>
            <a:rPr lang="it-IT" sz="1800" b="1" dirty="0"/>
            <a:t>40% del fabbisogno energetico dell’aeroporto di Venezia sarà auto-prodotto da fonti rinnovabili (Masterplan 2037) </a:t>
          </a:r>
        </a:p>
      </dgm:t>
    </dgm:pt>
    <dgm:pt modelId="{66FB980B-AB90-483D-92D3-90EB4BD85A6A}" type="parTrans" cxnId="{670200D6-0933-4A5E-8C87-409B7A26DE92}">
      <dgm:prSet/>
      <dgm:spPr/>
      <dgm:t>
        <a:bodyPr/>
        <a:lstStyle/>
        <a:p>
          <a:endParaRPr lang="en-US" sz="1800" b="1"/>
        </a:p>
      </dgm:t>
    </dgm:pt>
    <dgm:pt modelId="{2EA3FCFD-B86D-4B00-A501-E8E196197776}" type="sibTrans" cxnId="{670200D6-0933-4A5E-8C87-409B7A26DE92}">
      <dgm:prSet/>
      <dgm:spPr/>
      <dgm:t>
        <a:bodyPr/>
        <a:lstStyle/>
        <a:p>
          <a:endParaRPr lang="en-US" sz="1800" b="1"/>
        </a:p>
      </dgm:t>
    </dgm:pt>
    <dgm:pt modelId="{3FFB6634-99CC-42A6-8515-9D4B7BAE1084}" type="pres">
      <dgm:prSet presAssocID="{51ECFE9F-ECDC-47DA-BBE3-409F7B0A5AFA}" presName="linear" presStyleCnt="0">
        <dgm:presLayoutVars>
          <dgm:animLvl val="lvl"/>
          <dgm:resizeHandles val="exact"/>
        </dgm:presLayoutVars>
      </dgm:prSet>
      <dgm:spPr/>
    </dgm:pt>
    <dgm:pt modelId="{6994D436-C890-4618-AD68-BCF419FF11FF}" type="pres">
      <dgm:prSet presAssocID="{DBDD2FD9-9A23-47F0-8A4C-CB3B20FA69B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8BCAC4C0-FFF4-46FB-A578-85BB8F2C1959}" type="pres">
      <dgm:prSet presAssocID="{2F2B0552-EC0C-4EC6-B658-E04FD34DB424}" presName="spacer" presStyleCnt="0"/>
      <dgm:spPr/>
    </dgm:pt>
    <dgm:pt modelId="{6B050F0E-69D5-448F-93CE-6651E625C252}" type="pres">
      <dgm:prSet presAssocID="{0A725D7A-F6DA-4B7B-9B6C-5358BAEE149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DE902F23-6DC0-4F43-926C-1948371DC405}" type="pres">
      <dgm:prSet presAssocID="{F64343A3-5D20-48FB-B236-E99EA7EACB91}" presName="spacer" presStyleCnt="0"/>
      <dgm:spPr/>
    </dgm:pt>
    <dgm:pt modelId="{97C4E024-E8E3-450A-A1A2-98CBA540A4D0}" type="pres">
      <dgm:prSet presAssocID="{A0387781-EC42-454E-9E40-7F860EBCE3DB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31EFF76C-62FF-47CE-A93E-C5C2C3B47F61}" type="pres">
      <dgm:prSet presAssocID="{DDDC1FE1-235E-4ADF-B238-068C69811704}" presName="spacer" presStyleCnt="0"/>
      <dgm:spPr/>
    </dgm:pt>
    <dgm:pt modelId="{6AE1941B-6F67-4429-954F-518C8204E9DB}" type="pres">
      <dgm:prSet presAssocID="{B4E6020A-3EBB-466A-99D1-FC3E4E1A680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750766B3-ADCF-48C3-BE6C-8624A4EE3439}" type="pres">
      <dgm:prSet presAssocID="{6AD9D2BA-84DB-4EE7-BE5C-76B57EC43F75}" presName="spacer" presStyleCnt="0"/>
      <dgm:spPr/>
    </dgm:pt>
    <dgm:pt modelId="{7D77CECB-5F52-4681-92E0-9681DD29E2E7}" type="pres">
      <dgm:prSet presAssocID="{0A20B525-D244-4193-BE33-87F1A1998585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D4820660-C5DC-4040-BE3B-DBA06F7C2448}" type="pres">
      <dgm:prSet presAssocID="{B0D78C7D-BB54-4268-AA32-45895333420A}" presName="spacer" presStyleCnt="0"/>
      <dgm:spPr/>
    </dgm:pt>
    <dgm:pt modelId="{200FCD5B-06D8-4467-B3C2-87E8ADFC64CA}" type="pres">
      <dgm:prSet presAssocID="{498423C4-0663-41DC-8028-F6EE0268A43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17E611B-C2B9-44A8-8584-8196B35DFA1D}" type="pres">
      <dgm:prSet presAssocID="{5B6D59AB-9E3E-4B61-BFBD-40B5D147F312}" presName="spacer" presStyleCnt="0"/>
      <dgm:spPr/>
    </dgm:pt>
    <dgm:pt modelId="{94F965C4-5B31-475A-885D-66E45E22EE6B}" type="pres">
      <dgm:prSet presAssocID="{CBCA15A9-1037-4C78-A7F5-003127219B1C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B9615211-49F8-4F11-97CA-CE8762A41137}" type="presOf" srcId="{0A725D7A-F6DA-4B7B-9B6C-5358BAEE149A}" destId="{6B050F0E-69D5-448F-93CE-6651E625C252}" srcOrd="0" destOrd="0" presId="urn:microsoft.com/office/officeart/2005/8/layout/vList2"/>
    <dgm:cxn modelId="{FE95F320-BA92-4A61-A719-D7EB55D0AD3B}" type="presOf" srcId="{B4E6020A-3EBB-466A-99D1-FC3E4E1A6806}" destId="{6AE1941B-6F67-4429-954F-518C8204E9DB}" srcOrd="0" destOrd="0" presId="urn:microsoft.com/office/officeart/2005/8/layout/vList2"/>
    <dgm:cxn modelId="{DDC3352D-7B2C-4752-9792-258F7C0C30C4}" srcId="{51ECFE9F-ECDC-47DA-BBE3-409F7B0A5AFA}" destId="{A0387781-EC42-454E-9E40-7F860EBCE3DB}" srcOrd="2" destOrd="0" parTransId="{B9FF84FC-1955-40BA-8078-6892E366FC25}" sibTransId="{DDDC1FE1-235E-4ADF-B238-068C69811704}"/>
    <dgm:cxn modelId="{F2C4B73A-6546-4D5F-ADC9-796567C52796}" type="presOf" srcId="{DBDD2FD9-9A23-47F0-8A4C-CB3B20FA69B0}" destId="{6994D436-C890-4618-AD68-BCF419FF11FF}" srcOrd="0" destOrd="0" presId="urn:microsoft.com/office/officeart/2005/8/layout/vList2"/>
    <dgm:cxn modelId="{2BB8DA55-BB3D-49A5-966F-A172B08749F9}" type="presOf" srcId="{0A20B525-D244-4193-BE33-87F1A1998585}" destId="{7D77CECB-5F52-4681-92E0-9681DD29E2E7}" srcOrd="0" destOrd="0" presId="urn:microsoft.com/office/officeart/2005/8/layout/vList2"/>
    <dgm:cxn modelId="{0E12A85A-D209-4413-87AC-682B98FC367B}" srcId="{51ECFE9F-ECDC-47DA-BBE3-409F7B0A5AFA}" destId="{0A725D7A-F6DA-4B7B-9B6C-5358BAEE149A}" srcOrd="1" destOrd="0" parTransId="{F72EA87D-8CA8-4045-A9FF-3C714FD095E7}" sibTransId="{F64343A3-5D20-48FB-B236-E99EA7EACB91}"/>
    <dgm:cxn modelId="{EB973C5B-137F-4E1C-9930-290599B981BA}" type="presOf" srcId="{CBCA15A9-1037-4C78-A7F5-003127219B1C}" destId="{94F965C4-5B31-475A-885D-66E45E22EE6B}" srcOrd="0" destOrd="0" presId="urn:microsoft.com/office/officeart/2005/8/layout/vList2"/>
    <dgm:cxn modelId="{D6047F75-F994-47D6-A709-A9C8D0D29468}" srcId="{51ECFE9F-ECDC-47DA-BBE3-409F7B0A5AFA}" destId="{DBDD2FD9-9A23-47F0-8A4C-CB3B20FA69B0}" srcOrd="0" destOrd="0" parTransId="{1ADC5CE7-6F98-490B-949E-F823F944BEAD}" sibTransId="{2F2B0552-EC0C-4EC6-B658-E04FD34DB424}"/>
    <dgm:cxn modelId="{727375A3-2996-48DE-A745-9D6890AC8A57}" type="presOf" srcId="{51ECFE9F-ECDC-47DA-BBE3-409F7B0A5AFA}" destId="{3FFB6634-99CC-42A6-8515-9D4B7BAE1084}" srcOrd="0" destOrd="0" presId="urn:microsoft.com/office/officeart/2005/8/layout/vList2"/>
    <dgm:cxn modelId="{971E23A6-B22F-4B23-B046-256090A8AA30}" type="presOf" srcId="{A0387781-EC42-454E-9E40-7F860EBCE3DB}" destId="{97C4E024-E8E3-450A-A1A2-98CBA540A4D0}" srcOrd="0" destOrd="0" presId="urn:microsoft.com/office/officeart/2005/8/layout/vList2"/>
    <dgm:cxn modelId="{A460B0B7-3C63-40A2-932E-EA598C024F1C}" srcId="{51ECFE9F-ECDC-47DA-BBE3-409F7B0A5AFA}" destId="{B4E6020A-3EBB-466A-99D1-FC3E4E1A6806}" srcOrd="3" destOrd="0" parTransId="{D1C051F6-96B8-469C-97D5-F60ABC0409B6}" sibTransId="{6AD9D2BA-84DB-4EE7-BE5C-76B57EC43F75}"/>
    <dgm:cxn modelId="{C78737C4-878F-4F82-8F5A-B79CEC6E27A5}" srcId="{51ECFE9F-ECDC-47DA-BBE3-409F7B0A5AFA}" destId="{0A20B525-D244-4193-BE33-87F1A1998585}" srcOrd="4" destOrd="0" parTransId="{F29790CF-3F94-48C6-A31A-C923CE7408BC}" sibTransId="{B0D78C7D-BB54-4268-AA32-45895333420A}"/>
    <dgm:cxn modelId="{670200D6-0933-4A5E-8C87-409B7A26DE92}" srcId="{51ECFE9F-ECDC-47DA-BBE3-409F7B0A5AFA}" destId="{CBCA15A9-1037-4C78-A7F5-003127219B1C}" srcOrd="6" destOrd="0" parTransId="{66FB980B-AB90-483D-92D3-90EB4BD85A6A}" sibTransId="{2EA3FCFD-B86D-4B00-A501-E8E196197776}"/>
    <dgm:cxn modelId="{8BD8F0E0-64E7-48D0-89BC-CB642431CAFC}" srcId="{51ECFE9F-ECDC-47DA-BBE3-409F7B0A5AFA}" destId="{498423C4-0663-41DC-8028-F6EE0268A43F}" srcOrd="5" destOrd="0" parTransId="{4DAD239D-49AF-456B-B274-57C9520AA6D6}" sibTransId="{5B6D59AB-9E3E-4B61-BFBD-40B5D147F312}"/>
    <dgm:cxn modelId="{9345BFE5-45C5-41ED-95DD-30FBED6BB0D5}" type="presOf" srcId="{498423C4-0663-41DC-8028-F6EE0268A43F}" destId="{200FCD5B-06D8-4467-B3C2-87E8ADFC64CA}" srcOrd="0" destOrd="0" presId="urn:microsoft.com/office/officeart/2005/8/layout/vList2"/>
    <dgm:cxn modelId="{78F7F6C0-1B5A-4737-9952-074AC889AB04}" type="presParOf" srcId="{3FFB6634-99CC-42A6-8515-9D4B7BAE1084}" destId="{6994D436-C890-4618-AD68-BCF419FF11FF}" srcOrd="0" destOrd="0" presId="urn:microsoft.com/office/officeart/2005/8/layout/vList2"/>
    <dgm:cxn modelId="{209225C8-ECF5-4D49-82B1-35655C191256}" type="presParOf" srcId="{3FFB6634-99CC-42A6-8515-9D4B7BAE1084}" destId="{8BCAC4C0-FFF4-46FB-A578-85BB8F2C1959}" srcOrd="1" destOrd="0" presId="urn:microsoft.com/office/officeart/2005/8/layout/vList2"/>
    <dgm:cxn modelId="{FF9AC4D2-78B5-4719-8073-6EE235C1D397}" type="presParOf" srcId="{3FFB6634-99CC-42A6-8515-9D4B7BAE1084}" destId="{6B050F0E-69D5-448F-93CE-6651E625C252}" srcOrd="2" destOrd="0" presId="urn:microsoft.com/office/officeart/2005/8/layout/vList2"/>
    <dgm:cxn modelId="{12A56ECF-AE95-4446-99EC-C67C9657EB24}" type="presParOf" srcId="{3FFB6634-99CC-42A6-8515-9D4B7BAE1084}" destId="{DE902F23-6DC0-4F43-926C-1948371DC405}" srcOrd="3" destOrd="0" presId="urn:microsoft.com/office/officeart/2005/8/layout/vList2"/>
    <dgm:cxn modelId="{D6949D45-2652-432D-83C2-7D116EEAD801}" type="presParOf" srcId="{3FFB6634-99CC-42A6-8515-9D4B7BAE1084}" destId="{97C4E024-E8E3-450A-A1A2-98CBA540A4D0}" srcOrd="4" destOrd="0" presId="urn:microsoft.com/office/officeart/2005/8/layout/vList2"/>
    <dgm:cxn modelId="{CD49F688-2860-40E7-BCFC-E330D94F7A97}" type="presParOf" srcId="{3FFB6634-99CC-42A6-8515-9D4B7BAE1084}" destId="{31EFF76C-62FF-47CE-A93E-C5C2C3B47F61}" srcOrd="5" destOrd="0" presId="urn:microsoft.com/office/officeart/2005/8/layout/vList2"/>
    <dgm:cxn modelId="{19D7F991-36BC-4027-9FBB-FC5F8FFEC7BC}" type="presParOf" srcId="{3FFB6634-99CC-42A6-8515-9D4B7BAE1084}" destId="{6AE1941B-6F67-4429-954F-518C8204E9DB}" srcOrd="6" destOrd="0" presId="urn:microsoft.com/office/officeart/2005/8/layout/vList2"/>
    <dgm:cxn modelId="{0466F60E-8A29-4385-BDEC-5B2CB93F76EB}" type="presParOf" srcId="{3FFB6634-99CC-42A6-8515-9D4B7BAE1084}" destId="{750766B3-ADCF-48C3-BE6C-8624A4EE3439}" srcOrd="7" destOrd="0" presId="urn:microsoft.com/office/officeart/2005/8/layout/vList2"/>
    <dgm:cxn modelId="{8F7D9EB4-F526-4C15-9DC1-82647208B980}" type="presParOf" srcId="{3FFB6634-99CC-42A6-8515-9D4B7BAE1084}" destId="{7D77CECB-5F52-4681-92E0-9681DD29E2E7}" srcOrd="8" destOrd="0" presId="urn:microsoft.com/office/officeart/2005/8/layout/vList2"/>
    <dgm:cxn modelId="{E4B418DA-64F5-4F7B-B413-C8F032646F6D}" type="presParOf" srcId="{3FFB6634-99CC-42A6-8515-9D4B7BAE1084}" destId="{D4820660-C5DC-4040-BE3B-DBA06F7C2448}" srcOrd="9" destOrd="0" presId="urn:microsoft.com/office/officeart/2005/8/layout/vList2"/>
    <dgm:cxn modelId="{E39E25DA-DB73-446C-A7FF-E35022683033}" type="presParOf" srcId="{3FFB6634-99CC-42A6-8515-9D4B7BAE1084}" destId="{200FCD5B-06D8-4467-B3C2-87E8ADFC64CA}" srcOrd="10" destOrd="0" presId="urn:microsoft.com/office/officeart/2005/8/layout/vList2"/>
    <dgm:cxn modelId="{36423F5B-E72D-4B73-9A1A-5990D481923A}" type="presParOf" srcId="{3FFB6634-99CC-42A6-8515-9D4B7BAE1084}" destId="{917E611B-C2B9-44A8-8584-8196B35DFA1D}" srcOrd="11" destOrd="0" presId="urn:microsoft.com/office/officeart/2005/8/layout/vList2"/>
    <dgm:cxn modelId="{C65906B7-40E2-460A-9022-356853079C3C}" type="presParOf" srcId="{3FFB6634-99CC-42A6-8515-9D4B7BAE1084}" destId="{94F965C4-5B31-475A-885D-66E45E22EE6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9FDCE5-76A9-4630-AF39-4A3B69065669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7F456F5-12A5-47F7-BF17-73DF871ADFFC}">
      <dgm:prSet phldrT="[Text]" custT="1"/>
      <dgm:spPr/>
      <dgm:t>
        <a:bodyPr/>
        <a:lstStyle/>
        <a:p>
          <a:r>
            <a:rPr lang="it-IT" sz="1800" b="1" dirty="0"/>
            <a:t>Vertiporti e Mobilità Aerea Avanzata</a:t>
          </a:r>
          <a:endParaRPr lang="en-US" sz="1800" dirty="0"/>
        </a:p>
      </dgm:t>
    </dgm:pt>
    <dgm:pt modelId="{95E9F361-D9FB-48B8-B6F0-E93A4820677C}" type="parTrans" cxnId="{318CD342-0F26-4EFC-8CB9-B80202002836}">
      <dgm:prSet/>
      <dgm:spPr/>
      <dgm:t>
        <a:bodyPr/>
        <a:lstStyle/>
        <a:p>
          <a:endParaRPr lang="en-US" sz="1800"/>
        </a:p>
      </dgm:t>
    </dgm:pt>
    <dgm:pt modelId="{43BEE9D0-5CEB-4381-9DFE-17A5F287B04D}" type="sibTrans" cxnId="{318CD342-0F26-4EFC-8CB9-B80202002836}">
      <dgm:prSet/>
      <dgm:spPr/>
      <dgm:t>
        <a:bodyPr/>
        <a:lstStyle/>
        <a:p>
          <a:endParaRPr lang="en-US" sz="1800"/>
        </a:p>
      </dgm:t>
    </dgm:pt>
    <dgm:pt modelId="{B608C93B-925C-41C6-B194-B123E4E2822C}">
      <dgm:prSet custT="1"/>
      <dgm:spPr/>
      <dgm:t>
        <a:bodyPr/>
        <a:lstStyle/>
        <a:p>
          <a:r>
            <a:rPr lang="it-IT" sz="1800" dirty="0"/>
            <a:t>Protocollo di Intesa ENAC – Regione del Veneto sottoscritto il 11/03/2022, per lo sviluppo dei servizi innovativi tecnologici di Mobilità Aerea Avanzata (Advanced Air </a:t>
          </a:r>
          <a:r>
            <a:rPr lang="it-IT" sz="1800" dirty="0" err="1"/>
            <a:t>Mobility</a:t>
          </a:r>
          <a:r>
            <a:rPr lang="it-IT" sz="1800" dirty="0"/>
            <a:t>)</a:t>
          </a:r>
        </a:p>
      </dgm:t>
    </dgm:pt>
    <dgm:pt modelId="{135E0A85-C1A3-4C67-B9AA-58D10DF4726B}" type="parTrans" cxnId="{B8736EE1-D8DF-4846-9AAA-ED1196DF13F7}">
      <dgm:prSet/>
      <dgm:spPr/>
      <dgm:t>
        <a:bodyPr/>
        <a:lstStyle/>
        <a:p>
          <a:endParaRPr lang="en-US" sz="1800"/>
        </a:p>
      </dgm:t>
    </dgm:pt>
    <dgm:pt modelId="{FBBD031E-C468-42B5-9B0B-BBCEF70023E7}" type="sibTrans" cxnId="{B8736EE1-D8DF-4846-9AAA-ED1196DF13F7}">
      <dgm:prSet/>
      <dgm:spPr/>
      <dgm:t>
        <a:bodyPr/>
        <a:lstStyle/>
        <a:p>
          <a:endParaRPr lang="en-US" sz="1800"/>
        </a:p>
      </dgm:t>
    </dgm:pt>
    <dgm:pt modelId="{E09B6865-8D56-4F4E-8C5E-C5C1152B8B4A}">
      <dgm:prSet custT="1"/>
      <dgm:spPr/>
      <dgm:t>
        <a:bodyPr/>
        <a:lstStyle/>
        <a:p>
          <a:r>
            <a:rPr lang="it-IT" sz="1800" b="1" dirty="0" err="1"/>
            <a:t>Hyper</a:t>
          </a:r>
          <a:r>
            <a:rPr lang="it-IT" sz="1800" b="1" dirty="0"/>
            <a:t> Transfer</a:t>
          </a:r>
        </a:p>
      </dgm:t>
    </dgm:pt>
    <dgm:pt modelId="{E168AF1E-7740-40F6-BFD1-673FE4B08712}" type="parTrans" cxnId="{8607F555-ED4F-40C6-8D23-247C541356AF}">
      <dgm:prSet/>
      <dgm:spPr/>
      <dgm:t>
        <a:bodyPr/>
        <a:lstStyle/>
        <a:p>
          <a:endParaRPr lang="en-US" sz="1800"/>
        </a:p>
      </dgm:t>
    </dgm:pt>
    <dgm:pt modelId="{E1BA857F-B8A2-4B30-B7D9-7F3724C34A32}" type="sibTrans" cxnId="{8607F555-ED4F-40C6-8D23-247C541356AF}">
      <dgm:prSet/>
      <dgm:spPr/>
      <dgm:t>
        <a:bodyPr/>
        <a:lstStyle/>
        <a:p>
          <a:endParaRPr lang="en-US" sz="1800"/>
        </a:p>
      </dgm:t>
    </dgm:pt>
    <dgm:pt modelId="{14D13629-689A-4009-BAFA-172D7A29134B}">
      <dgm:prSet custT="1"/>
      <dgm:spPr/>
      <dgm:t>
        <a:bodyPr/>
        <a:lstStyle/>
        <a:p>
          <a:r>
            <a:rPr lang="it-IT" sz="1800"/>
            <a:t>Protocollo di intesa con il MIMS – Ministero delle Infrastrutture e della Mobilità Sostenibili  e CAV per la sperimentazione dell’Hyper Transfer in Veneto</a:t>
          </a:r>
          <a:endParaRPr lang="it-IT" sz="1800" dirty="0"/>
        </a:p>
      </dgm:t>
    </dgm:pt>
    <dgm:pt modelId="{52CF092A-3678-407B-A4F6-274D96B9C4E3}" type="parTrans" cxnId="{7600BBB4-F694-4938-AF6F-C814A515404F}">
      <dgm:prSet/>
      <dgm:spPr/>
      <dgm:t>
        <a:bodyPr/>
        <a:lstStyle/>
        <a:p>
          <a:endParaRPr lang="en-US" sz="1800"/>
        </a:p>
      </dgm:t>
    </dgm:pt>
    <dgm:pt modelId="{5F635BA2-C8AE-4477-947C-D63F384C73F7}" type="sibTrans" cxnId="{7600BBB4-F694-4938-AF6F-C814A515404F}">
      <dgm:prSet/>
      <dgm:spPr/>
      <dgm:t>
        <a:bodyPr/>
        <a:lstStyle/>
        <a:p>
          <a:endParaRPr lang="en-US" sz="1800"/>
        </a:p>
      </dgm:t>
    </dgm:pt>
    <dgm:pt modelId="{FF4BE5FB-3828-48C6-B277-2EED534DA98F}">
      <dgm:prSet custT="1"/>
      <dgm:spPr/>
      <dgm:t>
        <a:bodyPr/>
        <a:lstStyle/>
        <a:p>
          <a:r>
            <a:rPr lang="it-IT" sz="1800" b="1" dirty="0"/>
            <a:t>Progetto </a:t>
          </a:r>
          <a:r>
            <a: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Space Economy</a:t>
          </a:r>
          <a:endParaRPr lang="it-IT" sz="1800" b="1" dirty="0"/>
        </a:p>
      </dgm:t>
    </dgm:pt>
    <dgm:pt modelId="{0C5C9B32-8FFB-4BBF-A686-94DE3B9D847B}" type="parTrans" cxnId="{4351200C-7D06-43B3-BDBF-243A2DBC5A6E}">
      <dgm:prSet/>
      <dgm:spPr/>
      <dgm:t>
        <a:bodyPr/>
        <a:lstStyle/>
        <a:p>
          <a:endParaRPr lang="en-US" sz="1800"/>
        </a:p>
      </dgm:t>
    </dgm:pt>
    <dgm:pt modelId="{EBEFBCD0-1DC7-40DA-9AB6-FAA14E1021AA}" type="sibTrans" cxnId="{4351200C-7D06-43B3-BDBF-243A2DBC5A6E}">
      <dgm:prSet/>
      <dgm:spPr/>
      <dgm:t>
        <a:bodyPr/>
        <a:lstStyle/>
        <a:p>
          <a:endParaRPr lang="en-US" sz="1800"/>
        </a:p>
      </dgm:t>
    </dgm:pt>
    <dgm:pt modelId="{216E333A-19C6-414C-B69D-3473485809C8}">
      <dgm:prSet custT="1"/>
      <dgm:spPr/>
      <dgm:t>
        <a:bodyPr/>
        <a:lstStyle/>
        <a:p>
          <a:r>
            <a:rPr lang="it-IT" sz="1800"/>
            <a:t>Finalizzato al monitoraggio territoriale per questioni di prevenzione, di emergenza e/o di gestione di grandi eventi (ad esempio Olimpiadi 2026) (da finanziarsi tramite PNRR e che coinvolge la RIR-AIR</a:t>
          </a:r>
          <a:endParaRPr lang="it-IT" sz="1800" dirty="0"/>
        </a:p>
      </dgm:t>
    </dgm:pt>
    <dgm:pt modelId="{48B06B49-3569-434E-B871-5DE843E79F69}" type="parTrans" cxnId="{746432B7-CAA4-4029-B081-7759EF84C77A}">
      <dgm:prSet/>
      <dgm:spPr/>
      <dgm:t>
        <a:bodyPr/>
        <a:lstStyle/>
        <a:p>
          <a:endParaRPr lang="en-US" sz="1800"/>
        </a:p>
      </dgm:t>
    </dgm:pt>
    <dgm:pt modelId="{9941BF9A-E9C2-408E-9629-591C9DB9B81E}" type="sibTrans" cxnId="{746432B7-CAA4-4029-B081-7759EF84C77A}">
      <dgm:prSet/>
      <dgm:spPr/>
      <dgm:t>
        <a:bodyPr/>
        <a:lstStyle/>
        <a:p>
          <a:endParaRPr lang="en-US" sz="1800"/>
        </a:p>
      </dgm:t>
    </dgm:pt>
    <dgm:pt modelId="{4D1106D6-713A-442A-BABB-C7810649ADB9}">
      <dgm:prSet custT="1"/>
      <dgm:spPr/>
      <dgm:t>
        <a:bodyPr/>
        <a:lstStyle/>
        <a:p>
          <a:r>
            <a:rPr lang="it-IT" sz="1800" dirty="0"/>
            <a:t>Studio ricognitivo regionale sull’AAM</a:t>
          </a:r>
        </a:p>
      </dgm:t>
    </dgm:pt>
    <dgm:pt modelId="{22438878-E285-49CB-ABB3-047AA3E55FF6}" type="parTrans" cxnId="{D17A57D1-0852-4711-B8F1-178069D9B32F}">
      <dgm:prSet/>
      <dgm:spPr/>
      <dgm:t>
        <a:bodyPr/>
        <a:lstStyle/>
        <a:p>
          <a:endParaRPr lang="en-US"/>
        </a:p>
      </dgm:t>
    </dgm:pt>
    <dgm:pt modelId="{FB4203FE-449D-4D88-B5C7-E3D61BC9D761}" type="sibTrans" cxnId="{D17A57D1-0852-4711-B8F1-178069D9B32F}">
      <dgm:prSet/>
      <dgm:spPr/>
      <dgm:t>
        <a:bodyPr/>
        <a:lstStyle/>
        <a:p>
          <a:endParaRPr lang="en-US"/>
        </a:p>
      </dgm:t>
    </dgm:pt>
    <dgm:pt modelId="{8B26636E-077E-4960-AC55-FAA0B9439AD3}" type="pres">
      <dgm:prSet presAssocID="{BE9FDCE5-76A9-4630-AF39-4A3B69065669}" presName="linear" presStyleCnt="0">
        <dgm:presLayoutVars>
          <dgm:animLvl val="lvl"/>
          <dgm:resizeHandles val="exact"/>
        </dgm:presLayoutVars>
      </dgm:prSet>
      <dgm:spPr/>
    </dgm:pt>
    <dgm:pt modelId="{0887C412-32C4-42DA-81EB-1485E498848A}" type="pres">
      <dgm:prSet presAssocID="{C7F456F5-12A5-47F7-BF17-73DF871ADFF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E719D7D-4F9B-4975-86D0-02C6143E1020}" type="pres">
      <dgm:prSet presAssocID="{C7F456F5-12A5-47F7-BF17-73DF871ADFFC}" presName="childText" presStyleLbl="revTx" presStyleIdx="0" presStyleCnt="3">
        <dgm:presLayoutVars>
          <dgm:bulletEnabled val="1"/>
        </dgm:presLayoutVars>
      </dgm:prSet>
      <dgm:spPr/>
    </dgm:pt>
    <dgm:pt modelId="{D07671D0-26AB-4B39-804D-6CBCBD63EE22}" type="pres">
      <dgm:prSet presAssocID="{E09B6865-8D56-4F4E-8C5E-C5C1152B8B4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3C4C13B-F6C4-4077-A6C8-75E6F0FF0837}" type="pres">
      <dgm:prSet presAssocID="{E09B6865-8D56-4F4E-8C5E-C5C1152B8B4A}" presName="childText" presStyleLbl="revTx" presStyleIdx="1" presStyleCnt="3">
        <dgm:presLayoutVars>
          <dgm:bulletEnabled val="1"/>
        </dgm:presLayoutVars>
      </dgm:prSet>
      <dgm:spPr/>
    </dgm:pt>
    <dgm:pt modelId="{E8D94D69-80FE-47EF-9470-EBBC1D7FBADC}" type="pres">
      <dgm:prSet presAssocID="{FF4BE5FB-3828-48C6-B277-2EED534DA98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2BEB3F4-97FB-4D59-813F-9801FDDBF31B}" type="pres">
      <dgm:prSet presAssocID="{FF4BE5FB-3828-48C6-B277-2EED534DA98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4351200C-7D06-43B3-BDBF-243A2DBC5A6E}" srcId="{BE9FDCE5-76A9-4630-AF39-4A3B69065669}" destId="{FF4BE5FB-3828-48C6-B277-2EED534DA98F}" srcOrd="2" destOrd="0" parTransId="{0C5C9B32-8FFB-4BBF-A686-94DE3B9D847B}" sibTransId="{EBEFBCD0-1DC7-40DA-9AB6-FAA14E1021AA}"/>
    <dgm:cxn modelId="{2F6E6517-1CF8-44D4-96CB-F7C6A448188A}" type="presOf" srcId="{FF4BE5FB-3828-48C6-B277-2EED534DA98F}" destId="{E8D94D69-80FE-47EF-9470-EBBC1D7FBADC}" srcOrd="0" destOrd="0" presId="urn:microsoft.com/office/officeart/2005/8/layout/vList2"/>
    <dgm:cxn modelId="{318CD342-0F26-4EFC-8CB9-B80202002836}" srcId="{BE9FDCE5-76A9-4630-AF39-4A3B69065669}" destId="{C7F456F5-12A5-47F7-BF17-73DF871ADFFC}" srcOrd="0" destOrd="0" parTransId="{95E9F361-D9FB-48B8-B6F0-E93A4820677C}" sibTransId="{43BEE9D0-5CEB-4381-9DFE-17A5F287B04D}"/>
    <dgm:cxn modelId="{DC83A646-629B-4E80-AC93-CE203CB2FDC4}" type="presOf" srcId="{C7F456F5-12A5-47F7-BF17-73DF871ADFFC}" destId="{0887C412-32C4-42DA-81EB-1485E498848A}" srcOrd="0" destOrd="0" presId="urn:microsoft.com/office/officeart/2005/8/layout/vList2"/>
    <dgm:cxn modelId="{8607F555-ED4F-40C6-8D23-247C541356AF}" srcId="{BE9FDCE5-76A9-4630-AF39-4A3B69065669}" destId="{E09B6865-8D56-4F4E-8C5E-C5C1152B8B4A}" srcOrd="1" destOrd="0" parTransId="{E168AF1E-7740-40F6-BFD1-673FE4B08712}" sibTransId="{E1BA857F-B8A2-4B30-B7D9-7F3724C34A32}"/>
    <dgm:cxn modelId="{EDE8E75A-B86E-44EF-BBA1-657AD39DA9FF}" type="presOf" srcId="{14D13629-689A-4009-BAFA-172D7A29134B}" destId="{03C4C13B-F6C4-4077-A6C8-75E6F0FF0837}" srcOrd="0" destOrd="0" presId="urn:microsoft.com/office/officeart/2005/8/layout/vList2"/>
    <dgm:cxn modelId="{82A53760-2DF9-442E-92AE-22C82761A803}" type="presOf" srcId="{216E333A-19C6-414C-B69D-3473485809C8}" destId="{F2BEB3F4-97FB-4D59-813F-9801FDDBF31B}" srcOrd="0" destOrd="0" presId="urn:microsoft.com/office/officeart/2005/8/layout/vList2"/>
    <dgm:cxn modelId="{50DDF276-A1AE-4996-B067-25A8E5F24D52}" type="presOf" srcId="{E09B6865-8D56-4F4E-8C5E-C5C1152B8B4A}" destId="{D07671D0-26AB-4B39-804D-6CBCBD63EE22}" srcOrd="0" destOrd="0" presId="urn:microsoft.com/office/officeart/2005/8/layout/vList2"/>
    <dgm:cxn modelId="{B11E37A9-6D0A-4324-8DDA-BC74028AE540}" type="presOf" srcId="{B608C93B-925C-41C6-B194-B123E4E2822C}" destId="{FE719D7D-4F9B-4975-86D0-02C6143E1020}" srcOrd="0" destOrd="0" presId="urn:microsoft.com/office/officeart/2005/8/layout/vList2"/>
    <dgm:cxn modelId="{7600BBB4-F694-4938-AF6F-C814A515404F}" srcId="{E09B6865-8D56-4F4E-8C5E-C5C1152B8B4A}" destId="{14D13629-689A-4009-BAFA-172D7A29134B}" srcOrd="0" destOrd="0" parTransId="{52CF092A-3678-407B-A4F6-274D96B9C4E3}" sibTransId="{5F635BA2-C8AE-4477-947C-D63F384C73F7}"/>
    <dgm:cxn modelId="{746432B7-CAA4-4029-B081-7759EF84C77A}" srcId="{FF4BE5FB-3828-48C6-B277-2EED534DA98F}" destId="{216E333A-19C6-414C-B69D-3473485809C8}" srcOrd="0" destOrd="0" parTransId="{48B06B49-3569-434E-B871-5DE843E79F69}" sibTransId="{9941BF9A-E9C2-408E-9629-591C9DB9B81E}"/>
    <dgm:cxn modelId="{30B2DAC9-1497-46C1-ACF7-C587DCB1D204}" type="presOf" srcId="{BE9FDCE5-76A9-4630-AF39-4A3B69065669}" destId="{8B26636E-077E-4960-AC55-FAA0B9439AD3}" srcOrd="0" destOrd="0" presId="urn:microsoft.com/office/officeart/2005/8/layout/vList2"/>
    <dgm:cxn modelId="{D17A57D1-0852-4711-B8F1-178069D9B32F}" srcId="{C7F456F5-12A5-47F7-BF17-73DF871ADFFC}" destId="{4D1106D6-713A-442A-BABB-C7810649ADB9}" srcOrd="1" destOrd="0" parTransId="{22438878-E285-49CB-ABB3-047AA3E55FF6}" sibTransId="{FB4203FE-449D-4D88-B5C7-E3D61BC9D761}"/>
    <dgm:cxn modelId="{B8736EE1-D8DF-4846-9AAA-ED1196DF13F7}" srcId="{C7F456F5-12A5-47F7-BF17-73DF871ADFFC}" destId="{B608C93B-925C-41C6-B194-B123E4E2822C}" srcOrd="0" destOrd="0" parTransId="{135E0A85-C1A3-4C67-B9AA-58D10DF4726B}" sibTransId="{FBBD031E-C468-42B5-9B0B-BBCEF70023E7}"/>
    <dgm:cxn modelId="{CD387FF0-41C8-4AB0-841B-F8A6373FF7E6}" type="presOf" srcId="{4D1106D6-713A-442A-BABB-C7810649ADB9}" destId="{FE719D7D-4F9B-4975-86D0-02C6143E1020}" srcOrd="0" destOrd="1" presId="urn:microsoft.com/office/officeart/2005/8/layout/vList2"/>
    <dgm:cxn modelId="{76BCFB8A-A504-4C2C-ABD0-6E8785E18AE7}" type="presParOf" srcId="{8B26636E-077E-4960-AC55-FAA0B9439AD3}" destId="{0887C412-32C4-42DA-81EB-1485E498848A}" srcOrd="0" destOrd="0" presId="urn:microsoft.com/office/officeart/2005/8/layout/vList2"/>
    <dgm:cxn modelId="{0B1CD5DC-7C25-46E8-B45F-BB82AF1EACAF}" type="presParOf" srcId="{8B26636E-077E-4960-AC55-FAA0B9439AD3}" destId="{FE719D7D-4F9B-4975-86D0-02C6143E1020}" srcOrd="1" destOrd="0" presId="urn:microsoft.com/office/officeart/2005/8/layout/vList2"/>
    <dgm:cxn modelId="{44998B7D-2A0A-45D0-BF3B-564EEDE2AFFB}" type="presParOf" srcId="{8B26636E-077E-4960-AC55-FAA0B9439AD3}" destId="{D07671D0-26AB-4B39-804D-6CBCBD63EE22}" srcOrd="2" destOrd="0" presId="urn:microsoft.com/office/officeart/2005/8/layout/vList2"/>
    <dgm:cxn modelId="{032BED9A-5A74-4C71-8C68-F3C44938DBAF}" type="presParOf" srcId="{8B26636E-077E-4960-AC55-FAA0B9439AD3}" destId="{03C4C13B-F6C4-4077-A6C8-75E6F0FF0837}" srcOrd="3" destOrd="0" presId="urn:microsoft.com/office/officeart/2005/8/layout/vList2"/>
    <dgm:cxn modelId="{3AB5385D-B838-43DB-A181-586E2E5D7709}" type="presParOf" srcId="{8B26636E-077E-4960-AC55-FAA0B9439AD3}" destId="{E8D94D69-80FE-47EF-9470-EBBC1D7FBADC}" srcOrd="4" destOrd="0" presId="urn:microsoft.com/office/officeart/2005/8/layout/vList2"/>
    <dgm:cxn modelId="{04DCC6F4-75FA-48BF-8561-7FE80BB57684}" type="presParOf" srcId="{8B26636E-077E-4960-AC55-FAA0B9439AD3}" destId="{F2BEB3F4-97FB-4D59-813F-9801FDDBF31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4790A7-D3D3-4311-998C-06A42A966BC3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F118400-B04A-43B4-97FF-12CA10DC55B3}">
      <dgm:prSet phldrT="[Text]" custT="1"/>
      <dgm:spPr/>
      <dgm:t>
        <a:bodyPr/>
        <a:lstStyle/>
        <a:p>
          <a:r>
            <a:rPr lang="it-IT" sz="2000" b="1" dirty="0"/>
            <a:t>Tavolo permanente per Porto Marghera </a:t>
          </a:r>
          <a:endParaRPr lang="en-US" sz="2000" dirty="0"/>
        </a:p>
      </dgm:t>
    </dgm:pt>
    <dgm:pt modelId="{0D17C06F-BC71-43E4-8EE6-3DD583D9D816}" type="parTrans" cxnId="{EDC3AFEE-D5CF-4FED-92CB-D4FB51BDCF1D}">
      <dgm:prSet/>
      <dgm:spPr/>
      <dgm:t>
        <a:bodyPr/>
        <a:lstStyle/>
        <a:p>
          <a:endParaRPr lang="en-US" sz="2000"/>
        </a:p>
      </dgm:t>
    </dgm:pt>
    <dgm:pt modelId="{188A734C-42D1-432A-BA6D-E1FD855C293B}" type="sibTrans" cxnId="{EDC3AFEE-D5CF-4FED-92CB-D4FB51BDCF1D}">
      <dgm:prSet/>
      <dgm:spPr/>
      <dgm:t>
        <a:bodyPr/>
        <a:lstStyle/>
        <a:p>
          <a:endParaRPr lang="en-US" sz="2000"/>
        </a:p>
      </dgm:t>
    </dgm:pt>
    <dgm:pt modelId="{B61D5F3C-7501-47EE-B9ED-39573A1A78F7}">
      <dgm:prSet custT="1"/>
      <dgm:spPr/>
      <dgm:t>
        <a:bodyPr/>
        <a:lstStyle/>
        <a:p>
          <a:r>
            <a:rPr lang="it-IT" sz="2000" b="1" dirty="0"/>
            <a:t>Tavolo tematico Zona Logistica Semplificata Porto di Venezia-Rodigino</a:t>
          </a:r>
        </a:p>
      </dgm:t>
    </dgm:pt>
    <dgm:pt modelId="{02AC841C-C228-4518-8973-4C21ED4932CC}" type="parTrans" cxnId="{29D7B04A-8EF9-4253-9BAB-B374BFA26D49}">
      <dgm:prSet/>
      <dgm:spPr/>
      <dgm:t>
        <a:bodyPr/>
        <a:lstStyle/>
        <a:p>
          <a:endParaRPr lang="en-US" sz="2000"/>
        </a:p>
      </dgm:t>
    </dgm:pt>
    <dgm:pt modelId="{E789CE51-C4A5-4551-90C6-0B972CDCDDC0}" type="sibTrans" cxnId="{29D7B04A-8EF9-4253-9BAB-B374BFA26D49}">
      <dgm:prSet/>
      <dgm:spPr/>
      <dgm:t>
        <a:bodyPr/>
        <a:lstStyle/>
        <a:p>
          <a:endParaRPr lang="en-US" sz="2000"/>
        </a:p>
      </dgm:t>
    </dgm:pt>
    <dgm:pt modelId="{E032DC8C-1C47-4A45-854E-74E09E6DB4A4}">
      <dgm:prSet custT="1"/>
      <dgm:spPr/>
      <dgm:t>
        <a:bodyPr/>
        <a:lstStyle/>
        <a:p>
          <a:r>
            <a:rPr lang="it-IT" sz="2000" b="1" dirty="0"/>
            <a:t>Tavolo protocollo logistica sulle problematiche del lavoro nel settore del trasporto merci e della logistica</a:t>
          </a:r>
        </a:p>
      </dgm:t>
    </dgm:pt>
    <dgm:pt modelId="{B0C98BF0-B82E-4F85-9CBB-088D53526039}" type="parTrans" cxnId="{7BEE028B-E332-4148-A9FC-837E9A61055C}">
      <dgm:prSet/>
      <dgm:spPr/>
      <dgm:t>
        <a:bodyPr/>
        <a:lstStyle/>
        <a:p>
          <a:endParaRPr lang="en-US" sz="2000"/>
        </a:p>
      </dgm:t>
    </dgm:pt>
    <dgm:pt modelId="{038D0625-1C76-4403-B11D-EB207AA9E75F}" type="sibTrans" cxnId="{7BEE028B-E332-4148-A9FC-837E9A61055C}">
      <dgm:prSet/>
      <dgm:spPr/>
      <dgm:t>
        <a:bodyPr/>
        <a:lstStyle/>
        <a:p>
          <a:endParaRPr lang="en-US" sz="2000"/>
        </a:p>
      </dgm:t>
    </dgm:pt>
    <dgm:pt modelId="{AF911E72-7898-4CD8-8C2C-BBFD836DA066}">
      <dgm:prSet custT="1"/>
      <dgm:spPr/>
      <dgm:t>
        <a:bodyPr/>
        <a:lstStyle/>
        <a:p>
          <a:r>
            <a:rPr lang="it-IT" sz="2000" b="1" dirty="0"/>
            <a:t>Tavoli Tecnici Zonali per il coordinamento delle iniziative sulla mobilità e il trasporto stradale</a:t>
          </a:r>
        </a:p>
      </dgm:t>
    </dgm:pt>
    <dgm:pt modelId="{1F83F4D8-3BAF-427A-A717-8AB7DBDFAB4A}" type="parTrans" cxnId="{0B840633-2E0B-4822-B164-6FBC0BE0C85F}">
      <dgm:prSet/>
      <dgm:spPr/>
      <dgm:t>
        <a:bodyPr/>
        <a:lstStyle/>
        <a:p>
          <a:endParaRPr lang="en-US" sz="2000"/>
        </a:p>
      </dgm:t>
    </dgm:pt>
    <dgm:pt modelId="{59030D0E-6966-46D6-9F4D-FA8897433A61}" type="sibTrans" cxnId="{0B840633-2E0B-4822-B164-6FBC0BE0C85F}">
      <dgm:prSet/>
      <dgm:spPr/>
      <dgm:t>
        <a:bodyPr/>
        <a:lstStyle/>
        <a:p>
          <a:endParaRPr lang="en-US" sz="2000"/>
        </a:p>
      </dgm:t>
    </dgm:pt>
    <dgm:pt modelId="{625A3EBC-0F9E-49EB-B84B-B70DB30C872F}" type="pres">
      <dgm:prSet presAssocID="{FB4790A7-D3D3-4311-998C-06A42A966BC3}" presName="linear" presStyleCnt="0">
        <dgm:presLayoutVars>
          <dgm:animLvl val="lvl"/>
          <dgm:resizeHandles val="exact"/>
        </dgm:presLayoutVars>
      </dgm:prSet>
      <dgm:spPr/>
    </dgm:pt>
    <dgm:pt modelId="{EBF0C470-C264-4874-BC50-D539F1C08DCF}" type="pres">
      <dgm:prSet presAssocID="{1F118400-B04A-43B4-97FF-12CA10DC55B3}" presName="parentText" presStyleLbl="node1" presStyleIdx="0" presStyleCnt="4" custLinFactY="-36459" custLinFactNeighborY="-100000">
        <dgm:presLayoutVars>
          <dgm:chMax val="0"/>
          <dgm:bulletEnabled val="1"/>
        </dgm:presLayoutVars>
      </dgm:prSet>
      <dgm:spPr/>
    </dgm:pt>
    <dgm:pt modelId="{52013C65-33A5-4484-871F-0717E2E9F265}" type="pres">
      <dgm:prSet presAssocID="{188A734C-42D1-432A-BA6D-E1FD855C293B}" presName="spacer" presStyleCnt="0"/>
      <dgm:spPr/>
    </dgm:pt>
    <dgm:pt modelId="{B8902FB4-263D-4B99-B677-816179E0A449}" type="pres">
      <dgm:prSet presAssocID="{B61D5F3C-7501-47EE-B9ED-39573A1A78F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54E601D-B592-470F-99FD-FBB33C5A9859}" type="pres">
      <dgm:prSet presAssocID="{E789CE51-C4A5-4551-90C6-0B972CDCDDC0}" presName="spacer" presStyleCnt="0"/>
      <dgm:spPr/>
    </dgm:pt>
    <dgm:pt modelId="{D8762985-2566-4FE7-BF66-55F83786E881}" type="pres">
      <dgm:prSet presAssocID="{E032DC8C-1C47-4A45-854E-74E09E6DB4A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2B3241C-26C8-4E18-B525-11A24D9B11FE}" type="pres">
      <dgm:prSet presAssocID="{038D0625-1C76-4403-B11D-EB207AA9E75F}" presName="spacer" presStyleCnt="0"/>
      <dgm:spPr/>
    </dgm:pt>
    <dgm:pt modelId="{2FB3BD2B-112F-4146-80C9-19EC84C61554}" type="pres">
      <dgm:prSet presAssocID="{AF911E72-7898-4CD8-8C2C-BBFD836DA06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F044D1C-6B5E-4B6D-9CDA-D30E5EDECCC5}" type="presOf" srcId="{1F118400-B04A-43B4-97FF-12CA10DC55B3}" destId="{EBF0C470-C264-4874-BC50-D539F1C08DCF}" srcOrd="0" destOrd="0" presId="urn:microsoft.com/office/officeart/2005/8/layout/vList2"/>
    <dgm:cxn modelId="{0B840633-2E0B-4822-B164-6FBC0BE0C85F}" srcId="{FB4790A7-D3D3-4311-998C-06A42A966BC3}" destId="{AF911E72-7898-4CD8-8C2C-BBFD836DA066}" srcOrd="3" destOrd="0" parTransId="{1F83F4D8-3BAF-427A-A717-8AB7DBDFAB4A}" sibTransId="{59030D0E-6966-46D6-9F4D-FA8897433A61}"/>
    <dgm:cxn modelId="{29D7B04A-8EF9-4253-9BAB-B374BFA26D49}" srcId="{FB4790A7-D3D3-4311-998C-06A42A966BC3}" destId="{B61D5F3C-7501-47EE-B9ED-39573A1A78F7}" srcOrd="1" destOrd="0" parTransId="{02AC841C-C228-4518-8973-4C21ED4932CC}" sibTransId="{E789CE51-C4A5-4551-90C6-0B972CDCDDC0}"/>
    <dgm:cxn modelId="{86E90F6D-D806-4AFB-8A2B-11B4D5D89AC6}" type="presOf" srcId="{AF911E72-7898-4CD8-8C2C-BBFD836DA066}" destId="{2FB3BD2B-112F-4146-80C9-19EC84C61554}" srcOrd="0" destOrd="0" presId="urn:microsoft.com/office/officeart/2005/8/layout/vList2"/>
    <dgm:cxn modelId="{411A1070-4D20-4DE5-9AFE-4557CF211464}" type="presOf" srcId="{B61D5F3C-7501-47EE-B9ED-39573A1A78F7}" destId="{B8902FB4-263D-4B99-B677-816179E0A449}" srcOrd="0" destOrd="0" presId="urn:microsoft.com/office/officeart/2005/8/layout/vList2"/>
    <dgm:cxn modelId="{7BEE028B-E332-4148-A9FC-837E9A61055C}" srcId="{FB4790A7-D3D3-4311-998C-06A42A966BC3}" destId="{E032DC8C-1C47-4A45-854E-74E09E6DB4A4}" srcOrd="2" destOrd="0" parTransId="{B0C98BF0-B82E-4F85-9CBB-088D53526039}" sibTransId="{038D0625-1C76-4403-B11D-EB207AA9E75F}"/>
    <dgm:cxn modelId="{7296FBB2-005B-4C45-978F-2A008C67B9BD}" type="presOf" srcId="{FB4790A7-D3D3-4311-998C-06A42A966BC3}" destId="{625A3EBC-0F9E-49EB-B84B-B70DB30C872F}" srcOrd="0" destOrd="0" presId="urn:microsoft.com/office/officeart/2005/8/layout/vList2"/>
    <dgm:cxn modelId="{176902CA-35C4-41FB-B341-1B38E811BF51}" type="presOf" srcId="{E032DC8C-1C47-4A45-854E-74E09E6DB4A4}" destId="{D8762985-2566-4FE7-BF66-55F83786E881}" srcOrd="0" destOrd="0" presId="urn:microsoft.com/office/officeart/2005/8/layout/vList2"/>
    <dgm:cxn modelId="{EDC3AFEE-D5CF-4FED-92CB-D4FB51BDCF1D}" srcId="{FB4790A7-D3D3-4311-998C-06A42A966BC3}" destId="{1F118400-B04A-43B4-97FF-12CA10DC55B3}" srcOrd="0" destOrd="0" parTransId="{0D17C06F-BC71-43E4-8EE6-3DD583D9D816}" sibTransId="{188A734C-42D1-432A-BA6D-E1FD855C293B}"/>
    <dgm:cxn modelId="{12D6BD9F-8D4C-4A0E-BF17-A001F95C0E5D}" type="presParOf" srcId="{625A3EBC-0F9E-49EB-B84B-B70DB30C872F}" destId="{EBF0C470-C264-4874-BC50-D539F1C08DCF}" srcOrd="0" destOrd="0" presId="urn:microsoft.com/office/officeart/2005/8/layout/vList2"/>
    <dgm:cxn modelId="{A0190E98-B149-4DDA-B78E-065B4F5E3221}" type="presParOf" srcId="{625A3EBC-0F9E-49EB-B84B-B70DB30C872F}" destId="{52013C65-33A5-4484-871F-0717E2E9F265}" srcOrd="1" destOrd="0" presId="urn:microsoft.com/office/officeart/2005/8/layout/vList2"/>
    <dgm:cxn modelId="{717F4BE2-A3DC-4FA8-B193-00DC239B1228}" type="presParOf" srcId="{625A3EBC-0F9E-49EB-B84B-B70DB30C872F}" destId="{B8902FB4-263D-4B99-B677-816179E0A449}" srcOrd="2" destOrd="0" presId="urn:microsoft.com/office/officeart/2005/8/layout/vList2"/>
    <dgm:cxn modelId="{667538E5-C668-4D22-8C1F-327242E44C67}" type="presParOf" srcId="{625A3EBC-0F9E-49EB-B84B-B70DB30C872F}" destId="{A54E601D-B592-470F-99FD-FBB33C5A9859}" srcOrd="3" destOrd="0" presId="urn:microsoft.com/office/officeart/2005/8/layout/vList2"/>
    <dgm:cxn modelId="{7697C935-1484-42D6-B017-CA23337196E5}" type="presParOf" srcId="{625A3EBC-0F9E-49EB-B84B-B70DB30C872F}" destId="{D8762985-2566-4FE7-BF66-55F83786E881}" srcOrd="4" destOrd="0" presId="urn:microsoft.com/office/officeart/2005/8/layout/vList2"/>
    <dgm:cxn modelId="{FD502A03-1CF7-420A-AC56-7C3F0504C5F8}" type="presParOf" srcId="{625A3EBC-0F9E-49EB-B84B-B70DB30C872F}" destId="{52B3241C-26C8-4E18-B525-11A24D9B11FE}" srcOrd="5" destOrd="0" presId="urn:microsoft.com/office/officeart/2005/8/layout/vList2"/>
    <dgm:cxn modelId="{BD20E06B-D092-4766-914A-F9407A9D7662}" type="presParOf" srcId="{625A3EBC-0F9E-49EB-B84B-B70DB30C872F}" destId="{2FB3BD2B-112F-4146-80C9-19EC84C6155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D39FD-CC44-3841-A555-B86B8B523069}">
      <dsp:nvSpPr>
        <dsp:cNvPr id="0" name=""/>
        <dsp:cNvSpPr/>
      </dsp:nvSpPr>
      <dsp:spPr>
        <a:xfrm>
          <a:off x="149293" y="0"/>
          <a:ext cx="3295789" cy="3133952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00" tIns="163576" rIns="3600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kern="1200" dirty="0">
              <a:solidFill>
                <a:schemeClr val="accent1">
                  <a:lumMod val="50000"/>
                </a:schemeClr>
              </a:solidFill>
            </a:rPr>
            <a:t>32</a:t>
          </a:r>
          <a:r>
            <a:rPr lang="it-IT" sz="2200" b="1" kern="1200" dirty="0">
              <a:solidFill>
                <a:schemeClr val="accent1">
                  <a:lumMod val="50000"/>
                </a:schemeClr>
              </a:solidFill>
            </a:rPr>
            <a:t>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50" b="1" kern="1200" dirty="0">
              <a:solidFill>
                <a:schemeClr val="accent1">
                  <a:lumMod val="50000"/>
                </a:schemeClr>
              </a:solidFill>
            </a:rPr>
            <a:t>AZIONI</a:t>
          </a:r>
        </a:p>
      </dsp:txBody>
      <dsp:txXfrm>
        <a:off x="1221249" y="156697"/>
        <a:ext cx="1151878" cy="470092"/>
      </dsp:txXfrm>
    </dsp:sp>
    <dsp:sp modelId="{51240FE7-33C2-204A-B3D1-B4B8F214C047}">
      <dsp:nvSpPr>
        <dsp:cNvPr id="0" name=""/>
        <dsp:cNvSpPr/>
      </dsp:nvSpPr>
      <dsp:spPr>
        <a:xfrm>
          <a:off x="330381" y="893325"/>
          <a:ext cx="2878801" cy="2240626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2397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0"/>
                <a:satOff val="0"/>
                <a:lumOff val="2397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0"/>
                <a:satOff val="0"/>
                <a:lumOff val="2397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00" tIns="163576" rIns="36000" bIns="0" numCol="1" spcCol="1270" anchor="ctr" anchorCtr="0">
          <a:noAutofit/>
        </a:bodyPr>
        <a:lstStyle/>
        <a:p>
          <a:pPr marL="0" lvl="0" algn="ctr" defTabSz="10223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it-IT" sz="2300" b="1" kern="1200" dirty="0">
              <a:solidFill>
                <a:schemeClr val="accent1">
                  <a:lumMod val="50000"/>
                </a:schemeClr>
              </a:solidFill>
            </a:rPr>
            <a:t>8</a:t>
          </a:r>
          <a:r>
            <a:rPr lang="it-IT" sz="1850" b="1" kern="1200" dirty="0">
              <a:solidFill>
                <a:schemeClr val="accent1">
                  <a:lumMod val="50000"/>
                </a:schemeClr>
              </a:solidFill>
            </a:rPr>
            <a:t> </a:t>
          </a:r>
        </a:p>
        <a:p>
          <a:pPr marL="9525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1108075" algn="l"/>
            </a:tabLst>
          </a:pPr>
          <a:r>
            <a:rPr lang="it-IT" sz="1850" b="1" kern="1200" dirty="0">
              <a:solidFill>
                <a:schemeClr val="accent1">
                  <a:lumMod val="50000"/>
                </a:schemeClr>
              </a:solidFill>
            </a:rPr>
            <a:t>STRATEGIE</a:t>
          </a:r>
        </a:p>
      </dsp:txBody>
      <dsp:txXfrm>
        <a:off x="1099021" y="1033364"/>
        <a:ext cx="1341521" cy="420117"/>
      </dsp:txXfrm>
    </dsp:sp>
    <dsp:sp modelId="{B5AD38F3-AE60-B94F-884D-18B91E78BE6C}">
      <dsp:nvSpPr>
        <dsp:cNvPr id="0" name=""/>
        <dsp:cNvSpPr/>
      </dsp:nvSpPr>
      <dsp:spPr>
        <a:xfrm>
          <a:off x="929624" y="1718150"/>
          <a:ext cx="1735128" cy="1405530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2397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50000"/>
                <a:hueOff val="0"/>
                <a:satOff val="0"/>
                <a:lumOff val="2397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50000"/>
                <a:hueOff val="0"/>
                <a:satOff val="0"/>
                <a:lumOff val="2397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000" tIns="72000" rIns="36000" bIns="43200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kern="1200" dirty="0">
              <a:solidFill>
                <a:schemeClr val="accent1">
                  <a:lumMod val="50000"/>
                </a:schemeClr>
              </a:solidFill>
            </a:rPr>
            <a:t>8</a:t>
          </a:r>
          <a:r>
            <a:rPr lang="it-IT" sz="1850" b="1" kern="1200" dirty="0">
              <a:solidFill>
                <a:schemeClr val="accent1">
                  <a:lumMod val="50000"/>
                </a:schemeClr>
              </a:solidFill>
            </a:rPr>
            <a:t>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50" b="1" kern="1200" dirty="0">
              <a:solidFill>
                <a:schemeClr val="accent1">
                  <a:lumMod val="50000"/>
                </a:schemeClr>
              </a:solidFill>
            </a:rPr>
            <a:t>OBBIETTIVI</a:t>
          </a:r>
        </a:p>
      </dsp:txBody>
      <dsp:txXfrm>
        <a:off x="1183728" y="2069532"/>
        <a:ext cx="1226920" cy="702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E1055-0A31-4EDE-8C09-836A5D625FD3}">
      <dsp:nvSpPr>
        <dsp:cNvPr id="0" name=""/>
        <dsp:cNvSpPr/>
      </dsp:nvSpPr>
      <dsp:spPr>
        <a:xfrm>
          <a:off x="0" y="207773"/>
          <a:ext cx="8128000" cy="1965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270764" rIns="63082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/>
            <a:t>Piano Triennale Regionale della Viabilità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/>
            <a:t>Piano Regionale della Mobilità Ciclistica</a:t>
          </a:r>
          <a:endParaRPr lang="it-I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/>
            <a:t>Piano della Portualità Turistica</a:t>
          </a:r>
          <a:endParaRPr lang="it-IT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/>
            <a:t>Piano Regionale Neve</a:t>
          </a:r>
          <a:endParaRPr lang="it-IT" sz="2400" kern="1200" dirty="0"/>
        </a:p>
      </dsp:txBody>
      <dsp:txXfrm>
        <a:off x="0" y="207773"/>
        <a:ext cx="8128000" cy="1965600"/>
      </dsp:txXfrm>
    </dsp:sp>
    <dsp:sp modelId="{3895B6BB-DA1F-4470-AF37-EF146335FFCD}">
      <dsp:nvSpPr>
        <dsp:cNvPr id="0" name=""/>
        <dsp:cNvSpPr/>
      </dsp:nvSpPr>
      <dsp:spPr>
        <a:xfrm>
          <a:off x="406400" y="15893"/>
          <a:ext cx="5689600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In corso</a:t>
          </a:r>
          <a:endParaRPr lang="en-US" sz="2400" b="1" kern="1200" dirty="0"/>
        </a:p>
      </dsp:txBody>
      <dsp:txXfrm>
        <a:off x="425134" y="34627"/>
        <a:ext cx="5652132" cy="346292"/>
      </dsp:txXfrm>
    </dsp:sp>
    <dsp:sp modelId="{5420F56D-D9EE-45AA-8BE5-E0313C0BF338}">
      <dsp:nvSpPr>
        <dsp:cNvPr id="0" name=""/>
        <dsp:cNvSpPr/>
      </dsp:nvSpPr>
      <dsp:spPr>
        <a:xfrm>
          <a:off x="0" y="2435453"/>
          <a:ext cx="8128000" cy="7780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270764" rIns="63082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/>
            <a:t>Piano Regionale del Trasporto Pubblico Locale</a:t>
          </a:r>
          <a:endParaRPr lang="it-IT" sz="2400" kern="1200" dirty="0"/>
        </a:p>
      </dsp:txBody>
      <dsp:txXfrm>
        <a:off x="0" y="2435453"/>
        <a:ext cx="8128000" cy="778050"/>
      </dsp:txXfrm>
    </dsp:sp>
    <dsp:sp modelId="{DABEC380-9D5A-4EF2-B29C-F951F0FC7F66}">
      <dsp:nvSpPr>
        <dsp:cNvPr id="0" name=""/>
        <dsp:cNvSpPr/>
      </dsp:nvSpPr>
      <dsp:spPr>
        <a:xfrm>
          <a:off x="406400" y="2243573"/>
          <a:ext cx="5689600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Da avviare</a:t>
          </a:r>
        </a:p>
      </dsp:txBody>
      <dsp:txXfrm>
        <a:off x="425134" y="2262307"/>
        <a:ext cx="5652132" cy="346292"/>
      </dsp:txXfrm>
    </dsp:sp>
    <dsp:sp modelId="{4D387C17-D0BD-4C61-BEDE-5B13638D7A43}">
      <dsp:nvSpPr>
        <dsp:cNvPr id="0" name=""/>
        <dsp:cNvSpPr/>
      </dsp:nvSpPr>
      <dsp:spPr>
        <a:xfrm>
          <a:off x="0" y="3475583"/>
          <a:ext cx="8128000" cy="7780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270764" rIns="63082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400" kern="1200" dirty="0"/>
            <a:t>Approfondimento regionale sulla Logistica</a:t>
          </a:r>
        </a:p>
      </dsp:txBody>
      <dsp:txXfrm>
        <a:off x="0" y="3475583"/>
        <a:ext cx="8128000" cy="778050"/>
      </dsp:txXfrm>
    </dsp:sp>
    <dsp:sp modelId="{4321CBF9-5DB3-48EB-AB00-5308B3CC525F}">
      <dsp:nvSpPr>
        <dsp:cNvPr id="0" name=""/>
        <dsp:cNvSpPr/>
      </dsp:nvSpPr>
      <dsp:spPr>
        <a:xfrm>
          <a:off x="406400" y="3283703"/>
          <a:ext cx="5689600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/>
            <a:t>Completati</a:t>
          </a:r>
        </a:p>
      </dsp:txBody>
      <dsp:txXfrm>
        <a:off x="425134" y="3302437"/>
        <a:ext cx="5652132" cy="346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4D436-C890-4618-AD68-BCF419FF11FF}">
      <dsp:nvSpPr>
        <dsp:cNvPr id="0" name=""/>
        <dsp:cNvSpPr/>
      </dsp:nvSpPr>
      <dsp:spPr>
        <a:xfrm>
          <a:off x="0" y="38758"/>
          <a:ext cx="11089818" cy="5241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Oltre 700 colonnine di ricarica per veicoli elettrici già presenti in regione</a:t>
          </a:r>
        </a:p>
      </dsp:txBody>
      <dsp:txXfrm>
        <a:off x="25587" y="64345"/>
        <a:ext cx="11038644" cy="472986"/>
      </dsp:txXfrm>
    </dsp:sp>
    <dsp:sp modelId="{6B050F0E-69D5-448F-93CE-6651E625C252}">
      <dsp:nvSpPr>
        <dsp:cNvPr id="0" name=""/>
        <dsp:cNvSpPr/>
      </dsp:nvSpPr>
      <dsp:spPr>
        <a:xfrm>
          <a:off x="0" y="643558"/>
          <a:ext cx="11089818" cy="524160"/>
        </a:xfrm>
        <a:prstGeom prst="roundRect">
          <a:avLst/>
        </a:prstGeom>
        <a:solidFill>
          <a:srgbClr val="88919E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Disponibilità stazioni di metano compresso CNG, metano liquefatto GNL e biometano liquefatto </a:t>
          </a:r>
          <a:r>
            <a:rPr lang="it-IT" sz="1800" b="1" kern="1200" dirty="0" err="1"/>
            <a:t>bioGNL</a:t>
          </a:r>
          <a:r>
            <a:rPr lang="it-IT" sz="1800" b="1" kern="1200" dirty="0"/>
            <a:t> </a:t>
          </a:r>
        </a:p>
      </dsp:txBody>
      <dsp:txXfrm>
        <a:off x="25587" y="669145"/>
        <a:ext cx="11038644" cy="472986"/>
      </dsp:txXfrm>
    </dsp:sp>
    <dsp:sp modelId="{97C4E024-E8E3-450A-A1A2-98CBA540A4D0}">
      <dsp:nvSpPr>
        <dsp:cNvPr id="0" name=""/>
        <dsp:cNvSpPr/>
      </dsp:nvSpPr>
      <dsp:spPr>
        <a:xfrm>
          <a:off x="0" y="1248358"/>
          <a:ext cx="11089818" cy="5241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Primo impianto regionale per l’erogazione dell’idrogeno aperto a Mestre</a:t>
          </a:r>
        </a:p>
      </dsp:txBody>
      <dsp:txXfrm>
        <a:off x="25587" y="1273945"/>
        <a:ext cx="11038644" cy="472986"/>
      </dsp:txXfrm>
    </dsp:sp>
    <dsp:sp modelId="{6AE1941B-6F67-4429-954F-518C8204E9DB}">
      <dsp:nvSpPr>
        <dsp:cNvPr id="0" name=""/>
        <dsp:cNvSpPr/>
      </dsp:nvSpPr>
      <dsp:spPr>
        <a:xfrm>
          <a:off x="0" y="1853158"/>
          <a:ext cx="11089818" cy="524160"/>
        </a:xfrm>
        <a:prstGeom prst="roundRect">
          <a:avLst/>
        </a:prstGeom>
        <a:solidFill>
          <a:srgbClr val="88919E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Realizzazione impianto stoccaggio LNG e </a:t>
          </a:r>
          <a:r>
            <a:rPr lang="it-IT" sz="1800" b="1" kern="1200" dirty="0" err="1"/>
            <a:t>cold</a:t>
          </a:r>
          <a:r>
            <a:rPr lang="it-IT" sz="1800" b="1" kern="1200" dirty="0"/>
            <a:t> </a:t>
          </a:r>
          <a:r>
            <a:rPr lang="it-IT" sz="1800" b="1" kern="1200" dirty="0" err="1"/>
            <a:t>ironing</a:t>
          </a:r>
          <a:r>
            <a:rPr lang="it-IT" sz="1800" b="1" kern="1200" dirty="0"/>
            <a:t> al porto di Venezia e nave bunkeraggio LNG in Adriatico </a:t>
          </a:r>
        </a:p>
      </dsp:txBody>
      <dsp:txXfrm>
        <a:off x="25587" y="1878745"/>
        <a:ext cx="11038644" cy="472986"/>
      </dsp:txXfrm>
    </dsp:sp>
    <dsp:sp modelId="{7D77CECB-5F52-4681-92E0-9681DD29E2E7}">
      <dsp:nvSpPr>
        <dsp:cNvPr id="0" name=""/>
        <dsp:cNvSpPr/>
      </dsp:nvSpPr>
      <dsp:spPr>
        <a:xfrm>
          <a:off x="0" y="2457958"/>
          <a:ext cx="11089818" cy="5241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Iniziative produzione/erogazione di idrogeno a Marghera in corso</a:t>
          </a:r>
        </a:p>
      </dsp:txBody>
      <dsp:txXfrm>
        <a:off x="25587" y="2483545"/>
        <a:ext cx="11038644" cy="472986"/>
      </dsp:txXfrm>
    </dsp:sp>
    <dsp:sp modelId="{200FCD5B-06D8-4467-B3C2-87E8ADFC64CA}">
      <dsp:nvSpPr>
        <dsp:cNvPr id="0" name=""/>
        <dsp:cNvSpPr/>
      </dsp:nvSpPr>
      <dsp:spPr>
        <a:xfrm>
          <a:off x="0" y="3062758"/>
          <a:ext cx="11089818" cy="524160"/>
        </a:xfrm>
        <a:prstGeom prst="roundRect">
          <a:avLst/>
        </a:prstGeom>
        <a:solidFill>
          <a:srgbClr val="88919E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Iniziative in corso per la diffusione della mobilità elettrica/idrogeno su strada (es. Corridoio del Brennero)</a:t>
          </a:r>
        </a:p>
      </dsp:txBody>
      <dsp:txXfrm>
        <a:off x="25587" y="3088345"/>
        <a:ext cx="11038644" cy="472986"/>
      </dsp:txXfrm>
    </dsp:sp>
    <dsp:sp modelId="{94F965C4-5B31-475A-885D-66E45E22EE6B}">
      <dsp:nvSpPr>
        <dsp:cNvPr id="0" name=""/>
        <dsp:cNvSpPr/>
      </dsp:nvSpPr>
      <dsp:spPr>
        <a:xfrm>
          <a:off x="0" y="3667558"/>
          <a:ext cx="11089818" cy="5241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40% del fabbisogno energetico dell’aeroporto di Venezia sarà auto-prodotto da fonti rinnovabili (Masterplan 2037) </a:t>
          </a:r>
        </a:p>
      </dsp:txBody>
      <dsp:txXfrm>
        <a:off x="25587" y="3693145"/>
        <a:ext cx="11038644" cy="4729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7C412-32C4-42DA-81EB-1485E498848A}">
      <dsp:nvSpPr>
        <dsp:cNvPr id="0" name=""/>
        <dsp:cNvSpPr/>
      </dsp:nvSpPr>
      <dsp:spPr>
        <a:xfrm>
          <a:off x="0" y="11175"/>
          <a:ext cx="6936914" cy="5990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Vertiporti e Mobilità Aerea Avanzata</a:t>
          </a:r>
          <a:endParaRPr lang="en-US" sz="1800" kern="1200" dirty="0"/>
        </a:p>
      </dsp:txBody>
      <dsp:txXfrm>
        <a:off x="29243" y="40418"/>
        <a:ext cx="6878428" cy="540554"/>
      </dsp:txXfrm>
    </dsp:sp>
    <dsp:sp modelId="{FE719D7D-4F9B-4975-86D0-02C6143E1020}">
      <dsp:nvSpPr>
        <dsp:cNvPr id="0" name=""/>
        <dsp:cNvSpPr/>
      </dsp:nvSpPr>
      <dsp:spPr>
        <a:xfrm>
          <a:off x="0" y="610215"/>
          <a:ext cx="6936914" cy="1126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24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800" kern="1200" dirty="0"/>
            <a:t>Protocollo di Intesa ENAC – Regione del Veneto sottoscritto il 11/03/2022, per lo sviluppo dei servizi innovativi tecnologici di Mobilità Aerea Avanzata (Advanced Air </a:t>
          </a:r>
          <a:r>
            <a:rPr lang="it-IT" sz="1800" kern="1200" dirty="0" err="1"/>
            <a:t>Mobility</a:t>
          </a:r>
          <a:r>
            <a:rPr lang="it-IT" sz="1800" kern="1200" dirty="0"/>
            <a:t>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800" kern="1200" dirty="0"/>
            <a:t>Studio ricognitivo regionale sull’AAM</a:t>
          </a:r>
        </a:p>
      </dsp:txBody>
      <dsp:txXfrm>
        <a:off x="0" y="610215"/>
        <a:ext cx="6936914" cy="1126080"/>
      </dsp:txXfrm>
    </dsp:sp>
    <dsp:sp modelId="{D07671D0-26AB-4B39-804D-6CBCBD63EE22}">
      <dsp:nvSpPr>
        <dsp:cNvPr id="0" name=""/>
        <dsp:cNvSpPr/>
      </dsp:nvSpPr>
      <dsp:spPr>
        <a:xfrm>
          <a:off x="0" y="1736295"/>
          <a:ext cx="6936914" cy="5990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 err="1"/>
            <a:t>Hyper</a:t>
          </a:r>
          <a:r>
            <a:rPr lang="it-IT" sz="1800" b="1" kern="1200" dirty="0"/>
            <a:t> Transfer</a:t>
          </a:r>
        </a:p>
      </dsp:txBody>
      <dsp:txXfrm>
        <a:off x="29243" y="1765538"/>
        <a:ext cx="6878428" cy="540554"/>
      </dsp:txXfrm>
    </dsp:sp>
    <dsp:sp modelId="{03C4C13B-F6C4-4077-A6C8-75E6F0FF0837}">
      <dsp:nvSpPr>
        <dsp:cNvPr id="0" name=""/>
        <dsp:cNvSpPr/>
      </dsp:nvSpPr>
      <dsp:spPr>
        <a:xfrm>
          <a:off x="0" y="2335335"/>
          <a:ext cx="6936914" cy="81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24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800" kern="1200"/>
            <a:t>Protocollo di intesa con il MIMS – Ministero delle Infrastrutture e della Mobilità Sostenibili  e CAV per la sperimentazione dell’Hyper Transfer in Veneto</a:t>
          </a:r>
          <a:endParaRPr lang="it-IT" sz="1800" kern="1200" dirty="0"/>
        </a:p>
      </dsp:txBody>
      <dsp:txXfrm>
        <a:off x="0" y="2335335"/>
        <a:ext cx="6936914" cy="811440"/>
      </dsp:txXfrm>
    </dsp:sp>
    <dsp:sp modelId="{E8D94D69-80FE-47EF-9470-EBBC1D7FBADC}">
      <dsp:nvSpPr>
        <dsp:cNvPr id="0" name=""/>
        <dsp:cNvSpPr/>
      </dsp:nvSpPr>
      <dsp:spPr>
        <a:xfrm>
          <a:off x="0" y="3146775"/>
          <a:ext cx="6936914" cy="59904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Progetto </a:t>
          </a:r>
          <a:r>
            <a:rPr lang="en-US" sz="1800" b="1" kern="1200" dirty="0">
              <a:effectLst/>
              <a:latin typeface="Calibri" panose="020F0502020204030204" pitchFamily="34" charset="0"/>
              <a:ea typeface="Calibri" panose="020F0502020204030204" pitchFamily="34" charset="0"/>
            </a:rPr>
            <a:t>Space Economy</a:t>
          </a:r>
          <a:endParaRPr lang="it-IT" sz="1800" b="1" kern="1200" dirty="0"/>
        </a:p>
      </dsp:txBody>
      <dsp:txXfrm>
        <a:off x="29243" y="3176018"/>
        <a:ext cx="6878428" cy="540554"/>
      </dsp:txXfrm>
    </dsp:sp>
    <dsp:sp modelId="{F2BEB3F4-97FB-4D59-813F-9801FDDBF31B}">
      <dsp:nvSpPr>
        <dsp:cNvPr id="0" name=""/>
        <dsp:cNvSpPr/>
      </dsp:nvSpPr>
      <dsp:spPr>
        <a:xfrm>
          <a:off x="0" y="3745815"/>
          <a:ext cx="6936914" cy="81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247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800" kern="1200"/>
            <a:t>Finalizzato al monitoraggio territoriale per questioni di prevenzione, di emergenza e/o di gestione di grandi eventi (ad esempio Olimpiadi 2026) (da finanziarsi tramite PNRR e che coinvolge la RIR-AIR</a:t>
          </a:r>
          <a:endParaRPr lang="it-IT" sz="1800" kern="1200" dirty="0"/>
        </a:p>
      </dsp:txBody>
      <dsp:txXfrm>
        <a:off x="0" y="3745815"/>
        <a:ext cx="6936914" cy="8114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0C470-C264-4874-BC50-D539F1C08DCF}">
      <dsp:nvSpPr>
        <dsp:cNvPr id="0" name=""/>
        <dsp:cNvSpPr/>
      </dsp:nvSpPr>
      <dsp:spPr>
        <a:xfrm>
          <a:off x="0" y="0"/>
          <a:ext cx="6836578" cy="63311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Tavolo permanente per Porto Marghera </a:t>
          </a:r>
          <a:endParaRPr lang="en-US" sz="2000" kern="1200" dirty="0"/>
        </a:p>
      </dsp:txBody>
      <dsp:txXfrm>
        <a:off x="30906" y="30906"/>
        <a:ext cx="6774766" cy="571307"/>
      </dsp:txXfrm>
    </dsp:sp>
    <dsp:sp modelId="{B8902FB4-263D-4B99-B677-816179E0A449}">
      <dsp:nvSpPr>
        <dsp:cNvPr id="0" name=""/>
        <dsp:cNvSpPr/>
      </dsp:nvSpPr>
      <dsp:spPr>
        <a:xfrm>
          <a:off x="0" y="646066"/>
          <a:ext cx="6836578" cy="63311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Tavolo tematico Zona Logistica Semplificata Porto di Venezia-Rodigino</a:t>
          </a:r>
        </a:p>
      </dsp:txBody>
      <dsp:txXfrm>
        <a:off x="30906" y="676972"/>
        <a:ext cx="6774766" cy="571307"/>
      </dsp:txXfrm>
    </dsp:sp>
    <dsp:sp modelId="{D8762985-2566-4FE7-BF66-55F83786E881}">
      <dsp:nvSpPr>
        <dsp:cNvPr id="0" name=""/>
        <dsp:cNvSpPr/>
      </dsp:nvSpPr>
      <dsp:spPr>
        <a:xfrm>
          <a:off x="0" y="1290661"/>
          <a:ext cx="6836578" cy="63311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Tavolo protocollo logistica sulle problematiche del lavoro nel settore del trasporto merci e della logistica</a:t>
          </a:r>
        </a:p>
      </dsp:txBody>
      <dsp:txXfrm>
        <a:off x="30906" y="1321567"/>
        <a:ext cx="6774766" cy="571307"/>
      </dsp:txXfrm>
    </dsp:sp>
    <dsp:sp modelId="{2FB3BD2B-112F-4146-80C9-19EC84C61554}">
      <dsp:nvSpPr>
        <dsp:cNvPr id="0" name=""/>
        <dsp:cNvSpPr/>
      </dsp:nvSpPr>
      <dsp:spPr>
        <a:xfrm>
          <a:off x="0" y="1935255"/>
          <a:ext cx="6836578" cy="63311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Tavoli Tecnici Zonali per il coordinamento delle iniziative sulla mobilità e il trasporto stradale</a:t>
          </a:r>
        </a:p>
      </dsp:txBody>
      <dsp:txXfrm>
        <a:off x="30906" y="1966161"/>
        <a:ext cx="6774766" cy="5713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F4A32-CE2A-9744-AFA2-FBF451C3618D}" type="datetimeFigureOut">
              <a:rPr lang="it-IT" smtClean="0"/>
              <a:t>12/06/23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A343A-18E6-924C-9C9D-7E6101ADFB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389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A343A-18E6-924C-9C9D-7E6101ADFB5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58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A343A-18E6-924C-9C9D-7E6101ADFB5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413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A343A-18E6-924C-9C9D-7E6101ADFB5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4623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A343A-18E6-924C-9C9D-7E6101ADFB5C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6971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6F8D81-FCD0-6740-99D7-397406B07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F301571-BFEA-4D44-88DF-A2BC57D2C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A3C139-987E-2F4F-B011-51EABEA8A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1BDE-66B4-4AB3-88B1-B3679F6E2505}" type="datetime1">
              <a:rPr lang="it-IT" smtClean="0"/>
              <a:t>12/06/23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774600-DA0C-0545-A42E-062B87C41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F2BBAD-AED1-8D4B-9BBE-FE5771FD8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CC25-95ED-3844-860C-EB98A5329D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90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568688-43D8-704C-A9B4-1CBF5D589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9DC38F9-17E8-884D-9527-016FDDCFC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018B75-150D-2241-B80B-9DC0B139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DB836-89BD-459B-B009-40A957ADBE44}" type="datetime1">
              <a:rPr lang="it-IT" smtClean="0"/>
              <a:t>12/06/23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AE178B-4A39-CA41-8E67-435336C5F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A34825-ABE3-F845-A64E-7CB0026F3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CC25-95ED-3844-860C-EB98A5329D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2F2FF78-F5E6-1E41-A249-3A27DB1A16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8688D47-0C53-FB4C-A02C-19B749DA9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7DB5F2-1C4D-B144-AC53-F248DA094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7403F-BF75-459F-AE26-4ED6032BC390}" type="datetime1">
              <a:rPr lang="it-IT" smtClean="0"/>
              <a:t>12/06/23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9F7095D-CBA0-5140-A2E9-86CA66A41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0465EE-9EF2-664C-A8BE-A48290FEF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CC25-95ED-3844-860C-EB98A5329D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206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353AD6-5FD0-CF4A-BA30-CA4E725FC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2E68D2-0624-3945-8A58-4E0FB36CF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3BD0F3-51F4-A84A-89FC-1FE6FD6E8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7EA81-5F06-4FCE-B42D-3A1F3450C58D}" type="datetime1">
              <a:rPr lang="it-IT" smtClean="0"/>
              <a:t>12/06/23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3ABAF0-133A-904B-8C38-C1632F5E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5C4957-CF23-5C46-A51A-CE96C842B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CC25-95ED-3844-860C-EB98A5329D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817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D6E7F4-1690-714F-92AD-D88CDE71C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D413A8-D806-A74C-845D-F3E6A73D9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19EE69-B0D1-964F-A27A-67999A11F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FD8C7-B8F4-47C9-918B-DDA888211919}" type="datetime1">
              <a:rPr lang="it-IT" smtClean="0"/>
              <a:t>12/06/23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87CC4F-7912-334E-9CCF-DFD5EF97F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17C8A7-A8CF-B648-9541-F82BDD04D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CC25-95ED-3844-860C-EB98A5329D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733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162E60-1FE6-1244-B7E7-A124756FF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5C5CB3-5A25-3649-BEA0-105B1A7727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B0C4B51-5EFF-5E49-8EF7-FFD41FAD6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DB30D95-086A-8D47-926B-6B5530E48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2E96-91E2-4A70-A96C-DA8E5267F90F}" type="datetime1">
              <a:rPr lang="it-IT" smtClean="0"/>
              <a:t>12/06/23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535DB02-2341-C54E-A510-8B84D7FAD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0F3794F-6BF8-4A48-8FDC-B5E153BD6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CC25-95ED-3844-860C-EB98A5329D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081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A49F5A-89BE-3D49-A37C-F69CF8A9C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88368A0-FE33-F540-A733-2B2EA94A4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D20E84A-A2A2-5747-8021-030BCB202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83107B3-A70C-9A4A-B803-443593149A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3FFF397-12D6-214D-9998-49D88DCC47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5413A6E-B80B-1744-9A5B-6F919B606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4129-5FBC-4D0B-B851-5F86A995D90A}" type="datetime1">
              <a:rPr lang="it-IT" smtClean="0"/>
              <a:t>12/06/23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E4B4393-2B79-C447-87F8-2EBF0421E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5E4BCA1-FDBF-4D4E-A329-DC5512566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CC25-95ED-3844-860C-EB98A5329D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707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A0CAB9-BCC9-0C4D-9777-A4D06AFCD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F7B2A80-64C4-6A4C-88AA-F52146381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4C27-8A00-42FD-8D64-06C24E3A8DFA}" type="datetime1">
              <a:rPr lang="it-IT" smtClean="0"/>
              <a:t>12/06/23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A35FB09-AAB6-404E-AD6A-F2FC63BE5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8B4DFD1-EC07-C842-8B35-D7FC8BD31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CC25-95ED-3844-860C-EB98A5329D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603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89E868F-496F-204C-911C-7FA8D8EEE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C8E4B-3CD2-4D39-9230-77D780E74D05}" type="datetime1">
              <a:rPr lang="it-IT" smtClean="0"/>
              <a:t>12/06/23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BFCFEA6-FCDF-9740-901E-1B535CF29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2F895D0-CFC0-B84C-9962-F56B1BDAC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CC25-95ED-3844-860C-EB98A5329D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33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6A294B-E188-6849-8212-24AAFDE12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C67028-75A2-8C49-A7BA-169DD2C0D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02AE642-99F1-374A-B134-3A19638F4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B84B192-0BF0-124F-A62E-63F02B62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9FD95-65B5-47A7-8B7E-AA30A7C89DE6}" type="datetime1">
              <a:rPr lang="it-IT" smtClean="0"/>
              <a:t>12/06/23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20C65CA-6643-744F-ACF4-F167828E9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5608582-5262-7145-8227-981BA022C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CC25-95ED-3844-860C-EB98A5329D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337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922F37-50A5-4B43-9381-52E4052A9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206D417-B814-934E-9E0D-C596E05779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9123526-B912-4341-B6D5-214EFBE79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C4C39F8-FB88-4343-BBA4-ADEB49447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A314B-F8CD-40D1-9ABA-4204270C39EE}" type="datetime1">
              <a:rPr lang="it-IT" smtClean="0"/>
              <a:t>12/06/23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6044B2-75B9-A446-912E-9D6148D4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5C5428-BC8F-014F-A745-154F9E30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ACC25-95ED-3844-860C-EB98A5329D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293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9277202-259E-8440-96C7-D187DAFA2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8EBC6F1-2F1E-7D4E-ACB5-6313F4C1F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F1E385-DA63-1649-B465-0634525B23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40EE3-C36C-435D-932E-6B789CB81914}" type="datetime1">
              <a:rPr lang="it-IT" smtClean="0"/>
              <a:t>12/06/23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CD00E9-9302-D943-B31D-2AD9E3379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55EB93-EAC7-2F44-89E5-7C4BBAB70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ACC25-95ED-3844-860C-EB98A5329D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79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0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41.jpeg"/><Relationship Id="rId9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5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5" Type="http://schemas.openxmlformats.org/officeDocument/2006/relationships/image" Target="../media/image46.jpeg"/><Relationship Id="rId10" Type="http://schemas.microsoft.com/office/2007/relationships/diagramDrawing" Target="../diagrams/drawing5.xml"/><Relationship Id="rId4" Type="http://schemas.openxmlformats.org/officeDocument/2006/relationships/image" Target="../media/image45.jpeg"/><Relationship Id="rId9" Type="http://schemas.openxmlformats.org/officeDocument/2006/relationships/diagramColors" Target="../diagrams/colors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emf"/><Relationship Id="rId18" Type="http://schemas.openxmlformats.org/officeDocument/2006/relationships/image" Target="../media/image35.tiff"/><Relationship Id="rId3" Type="http://schemas.openxmlformats.org/officeDocument/2006/relationships/image" Target="../media/image6.png"/><Relationship Id="rId7" Type="http://schemas.openxmlformats.org/officeDocument/2006/relationships/image" Target="../media/image24.svg"/><Relationship Id="rId12" Type="http://schemas.openxmlformats.org/officeDocument/2006/relationships/image" Target="../media/image29.emf"/><Relationship Id="rId17" Type="http://schemas.openxmlformats.org/officeDocument/2006/relationships/image" Target="../media/image34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emf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56D00A87-A664-4BAB-8B5F-8E89B23EC9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543" y="1328757"/>
            <a:ext cx="3904958" cy="268187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8197ED3-C0F4-4004-8FAC-125FFB066C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681" y="3530954"/>
            <a:ext cx="5494319" cy="2970928"/>
          </a:xfrm>
          <a:prstGeom prst="rect">
            <a:avLst/>
          </a:prstGeom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DAD24934-2C12-4CF2-B5F4-3612470EDC68}"/>
              </a:ext>
            </a:extLst>
          </p:cNvPr>
          <p:cNvSpPr/>
          <p:nvPr/>
        </p:nvSpPr>
        <p:spPr>
          <a:xfrm>
            <a:off x="181830" y="3413410"/>
            <a:ext cx="30748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Avv. Elisa De Berti</a:t>
            </a:r>
          </a:p>
          <a:p>
            <a:pPr algn="ctr"/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</a:rPr>
              <a:t>Vice Presidente e Assessore a Affari legali, Lavori pubblici, Infrastrutture e Trasporti Regione del Veneto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94B63E3D-2A41-4E0C-A129-DE2B94092E7C}"/>
              </a:ext>
            </a:extLst>
          </p:cNvPr>
          <p:cNvSpPr/>
          <p:nvPr/>
        </p:nvSpPr>
        <p:spPr>
          <a:xfrm>
            <a:off x="511864" y="5454442"/>
            <a:ext cx="2414814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ase">
              <a:buSzPct val="80000"/>
            </a:pPr>
            <a:r>
              <a:rPr lang="it-IT" altLang="it-IT" sz="14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Fiera di Verona </a:t>
            </a:r>
          </a:p>
          <a:p>
            <a:pPr algn="ctr" fontAlgn="base">
              <a:buSzPct val="80000"/>
            </a:pPr>
            <a:r>
              <a:rPr lang="it-IT" altLang="it-IT" sz="14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Auditorium Verdi</a:t>
            </a:r>
          </a:p>
          <a:p>
            <a:pPr algn="ctr" fontAlgn="base">
              <a:buSzPct val="80000"/>
            </a:pPr>
            <a:r>
              <a:rPr lang="it-IT" altLang="it-IT" sz="14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 9 giugno 2023</a:t>
            </a:r>
            <a:endParaRPr lang="en-GB" altLang="it-IT" sz="1400" b="1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0" y="0"/>
            <a:ext cx="12192000" cy="824948"/>
          </a:xfrm>
          <a:prstGeom prst="rect">
            <a:avLst/>
          </a:prstGeom>
          <a:gradFill flip="none" rotWithShape="1">
            <a:gsLst>
              <a:gs pos="0">
                <a:srgbClr val="00677F">
                  <a:shade val="30000"/>
                  <a:satMod val="115000"/>
                </a:srgbClr>
              </a:gs>
              <a:gs pos="50000">
                <a:srgbClr val="00677F">
                  <a:shade val="67500"/>
                  <a:satMod val="115000"/>
                </a:srgbClr>
              </a:gs>
              <a:gs pos="100000">
                <a:srgbClr val="00677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9D147487-696F-4C5E-A250-F98961E72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8576" y="1735494"/>
            <a:ext cx="8536375" cy="135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39725" defTabSz="449263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449263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449263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449263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449263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11113" indent="-7938" algn="ctr" fontAlgn="base">
              <a:spcBef>
                <a:spcPts val="400"/>
              </a:spcBef>
              <a:spcAft>
                <a:spcPts val="200"/>
              </a:spcAft>
              <a:buSzPct val="80000"/>
              <a:tabLst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altLang="it-IT" sz="2400" b="1" cap="all" dirty="0">
                <a:latin typeface="Garamond" panose="02020404030301010803" pitchFamily="18" charset="0"/>
                <a:cs typeface="Arial" pitchFamily="34" charset="0"/>
              </a:rPr>
              <a:t>Le sfide future per la Logistica del Veneto</a:t>
            </a:r>
          </a:p>
          <a:p>
            <a:pPr marL="11113" indent="-7938" algn="ctr" fontAlgn="base">
              <a:spcBef>
                <a:spcPts val="400"/>
              </a:spcBef>
              <a:spcAft>
                <a:spcPts val="200"/>
              </a:spcAft>
              <a:buSzPct val="80000"/>
              <a:tabLst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altLang="it-IT" sz="2400" b="1" dirty="0">
                <a:latin typeface="Garamond" panose="02020404030301010803" pitchFamily="18" charset="0"/>
                <a:cs typeface="Arial" pitchFamily="34" charset="0"/>
              </a:rPr>
              <a:t>Studio ricognitivo dello stato di fatto e del fabbisogno </a:t>
            </a:r>
          </a:p>
          <a:p>
            <a:pPr marL="11113" indent="-7938" algn="ctr" fontAlgn="base">
              <a:spcBef>
                <a:spcPts val="400"/>
              </a:spcBef>
              <a:spcAft>
                <a:spcPts val="200"/>
              </a:spcAft>
              <a:buSzPct val="80000"/>
              <a:tabLst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altLang="it-IT" sz="2400" b="1" dirty="0">
                <a:latin typeface="Garamond" panose="02020404030301010803" pitchFamily="18" charset="0"/>
                <a:cs typeface="Arial" pitchFamily="34" charset="0"/>
              </a:rPr>
              <a:t>della logistica del Veneto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B34C3F-AB61-3F37-AD4F-8F9E95F0A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74"/>
            <a:ext cx="12191999" cy="147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6E1241F-4F01-4C2B-BB2B-4314A54614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969" y="3530954"/>
            <a:ext cx="4473082" cy="2970928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0" y="6450836"/>
            <a:ext cx="12192000" cy="444141"/>
          </a:xfrm>
          <a:prstGeom prst="rect">
            <a:avLst/>
          </a:prstGeom>
          <a:gradFill flip="none" rotWithShape="1">
            <a:gsLst>
              <a:gs pos="0">
                <a:srgbClr val="00677F">
                  <a:shade val="30000"/>
                  <a:satMod val="115000"/>
                </a:srgbClr>
              </a:gs>
              <a:gs pos="50000">
                <a:srgbClr val="00677F">
                  <a:shade val="67500"/>
                  <a:satMod val="115000"/>
                </a:srgbClr>
              </a:gs>
              <a:gs pos="100000">
                <a:srgbClr val="00677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336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12192000" cy="824948"/>
          </a:xfrm>
          <a:prstGeom prst="rect">
            <a:avLst/>
          </a:prstGeom>
          <a:gradFill flip="none" rotWithShape="1">
            <a:gsLst>
              <a:gs pos="0">
                <a:srgbClr val="00677F">
                  <a:shade val="30000"/>
                  <a:satMod val="115000"/>
                </a:srgbClr>
              </a:gs>
              <a:gs pos="50000">
                <a:srgbClr val="00677F">
                  <a:shade val="67500"/>
                  <a:satMod val="115000"/>
                </a:srgbClr>
              </a:gs>
              <a:gs pos="100000">
                <a:srgbClr val="00677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0" y="6505265"/>
            <a:ext cx="12192000" cy="444141"/>
          </a:xfrm>
          <a:prstGeom prst="rect">
            <a:avLst/>
          </a:prstGeom>
          <a:gradFill flip="none" rotWithShape="1">
            <a:gsLst>
              <a:gs pos="0">
                <a:srgbClr val="00677F">
                  <a:shade val="30000"/>
                  <a:satMod val="115000"/>
                </a:srgbClr>
              </a:gs>
              <a:gs pos="50000">
                <a:srgbClr val="00677F">
                  <a:shade val="67500"/>
                  <a:satMod val="115000"/>
                </a:srgbClr>
              </a:gs>
              <a:gs pos="100000">
                <a:srgbClr val="00677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B837C5EE-10EA-44DE-BB91-B65AFE02CC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9331" y="0"/>
            <a:ext cx="5292000" cy="792000"/>
          </a:xfrm>
          <a:prstGeom prst="rect">
            <a:avLst/>
          </a:prstGeom>
        </p:spPr>
      </p:pic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92FB4185-F499-439F-9406-36C865E2B9C0}"/>
              </a:ext>
            </a:extLst>
          </p:cNvPr>
          <p:cNvSpPr/>
          <p:nvPr/>
        </p:nvSpPr>
        <p:spPr>
          <a:xfrm>
            <a:off x="6401665" y="1270565"/>
            <a:ext cx="5121980" cy="783193"/>
          </a:xfrm>
          <a:prstGeom prst="roundRect">
            <a:avLst/>
          </a:prstGeom>
          <a:noFill/>
          <a:ln w="38100">
            <a:solidFill>
              <a:srgbClr val="686868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ts val="400"/>
              </a:spcBef>
              <a:spcAft>
                <a:spcPts val="800"/>
              </a:spcAft>
              <a:buSzPct val="80000"/>
            </a:pPr>
            <a:r>
              <a:rPr lang="it-IT" altLang="it-IT" sz="2000" dirty="0">
                <a:latin typeface="Calibri" panose="020F0502020204030204" pitchFamily="34" charset="0"/>
                <a:cs typeface="Arial" pitchFamily="34" charset="0"/>
              </a:rPr>
              <a:t>Il </a:t>
            </a:r>
            <a:r>
              <a:rPr lang="it-IT" alt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trasporto su strada </a:t>
            </a:r>
            <a:r>
              <a:rPr lang="it-IT" altLang="it-IT" sz="2000" dirty="0">
                <a:latin typeface="Calibri" panose="020F0502020204030204" pitchFamily="34" charset="0"/>
                <a:cs typeface="Arial" pitchFamily="34" charset="0"/>
              </a:rPr>
              <a:t>in Veneto contribuisce al </a:t>
            </a:r>
            <a:r>
              <a:rPr lang="it-IT" alt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28% </a:t>
            </a:r>
            <a:r>
              <a:rPr lang="it-IT" altLang="it-IT" sz="2000" dirty="0">
                <a:latin typeface="Calibri" panose="020F0502020204030204" pitchFamily="34" charset="0"/>
                <a:cs typeface="Arial" pitchFamily="34" charset="0"/>
              </a:rPr>
              <a:t>circa del totale delle emissioni di </a:t>
            </a:r>
            <a:r>
              <a:rPr lang="it-IT" altLang="it-IT" sz="2000" b="1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CO</a:t>
            </a:r>
            <a:r>
              <a:rPr lang="it-IT" altLang="it-IT" sz="2000" b="1" baseline="-25000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2</a:t>
            </a:r>
            <a:endParaRPr lang="it-IT" altLang="it-IT" baseline="-25000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" name="CasellaDiTesto 8">
            <a:extLst>
              <a:ext uri="{FF2B5EF4-FFF2-40B4-BE49-F238E27FC236}">
                <a16:creationId xmlns:a16="http://schemas.microsoft.com/office/drawing/2014/main" id="{60C5ABB0-E988-737C-7865-1D75D39AEA06}"/>
              </a:ext>
            </a:extLst>
          </p:cNvPr>
          <p:cNvSpPr txBox="1"/>
          <p:nvPr/>
        </p:nvSpPr>
        <p:spPr>
          <a:xfrm>
            <a:off x="2973254" y="813118"/>
            <a:ext cx="5888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defRPr>
            </a:lvl1pPr>
          </a:lstStyle>
          <a:p>
            <a:r>
              <a:rPr lang="en-GB" altLang="it-IT" sz="2000" cap="all" dirty="0"/>
              <a:t>SFIDE FUTURE: </a:t>
            </a:r>
            <a:r>
              <a:rPr lang="en-GB" altLang="it-IT" sz="2000" cap="all" dirty="0" err="1"/>
              <a:t>transizione</a:t>
            </a:r>
            <a:r>
              <a:rPr lang="en-GB" altLang="it-IT" sz="2000" cap="all" dirty="0"/>
              <a:t> </a:t>
            </a:r>
            <a:r>
              <a:rPr lang="en-GB" altLang="it-IT" sz="2000" cap="all" dirty="0" err="1"/>
              <a:t>energetica</a:t>
            </a:r>
            <a:endParaRPr lang="en-GB" altLang="it-IT" sz="2000" cap="all" dirty="0"/>
          </a:p>
        </p:txBody>
      </p:sp>
      <p:sp>
        <p:nvSpPr>
          <p:cNvPr id="4" name="CasellaDiTesto 12">
            <a:extLst>
              <a:ext uri="{FF2B5EF4-FFF2-40B4-BE49-F238E27FC236}">
                <a16:creationId xmlns:a16="http://schemas.microsoft.com/office/drawing/2014/main" id="{5BA215AF-E33C-7FF2-3604-A4F7FE6E1FDE}"/>
              </a:ext>
            </a:extLst>
          </p:cNvPr>
          <p:cNvSpPr txBox="1"/>
          <p:nvPr/>
        </p:nvSpPr>
        <p:spPr>
          <a:xfrm>
            <a:off x="433826" y="1360083"/>
            <a:ext cx="5615843" cy="646331"/>
          </a:xfrm>
          <a:prstGeom prst="rect">
            <a:avLst/>
          </a:prstGeom>
          <a:gradFill flip="none" rotWithShape="1">
            <a:gsLst>
              <a:gs pos="0">
                <a:srgbClr val="BD0414">
                  <a:tint val="66000"/>
                  <a:satMod val="160000"/>
                </a:srgbClr>
              </a:gs>
              <a:gs pos="50000">
                <a:srgbClr val="BD0414">
                  <a:tint val="44500"/>
                  <a:satMod val="160000"/>
                </a:srgbClr>
              </a:gs>
              <a:gs pos="100000">
                <a:srgbClr val="BD0414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it-IT" altLang="it-IT" b="1" dirty="0">
                <a:latin typeface="Calibri" panose="020F0502020204030204" pitchFamily="34" charset="0"/>
                <a:cs typeface="Arial" pitchFamily="34" charset="0"/>
              </a:rPr>
              <a:t>Accompagnare e sostenere il processo di diffusione dei combustibili alternativi per tutte le modalità di trasporto</a:t>
            </a:r>
            <a:endParaRPr lang="en-GB" altLang="it-IT" b="1" dirty="0">
              <a:latin typeface="Calibri" panose="020F0502020204030204" pitchFamily="34" charset="0"/>
              <a:cs typeface="Arial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9D4516B-0554-9201-EB0C-7ACDB90C04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3592555"/>
              </p:ext>
            </p:extLst>
          </p:nvPr>
        </p:nvGraphicFramePr>
        <p:xfrm>
          <a:off x="433826" y="2140601"/>
          <a:ext cx="11089818" cy="4230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Segnaposto numero diapositiva 11">
            <a:extLst>
              <a:ext uri="{FF2B5EF4-FFF2-40B4-BE49-F238E27FC236}">
                <a16:creationId xmlns:a16="http://schemas.microsoft.com/office/drawing/2014/main" id="{6FFF3DA2-A5FF-CDE3-D63C-F3B635CC4053}"/>
              </a:ext>
            </a:extLst>
          </p:cNvPr>
          <p:cNvSpPr txBox="1">
            <a:spLocks/>
          </p:cNvSpPr>
          <p:nvPr/>
        </p:nvSpPr>
        <p:spPr>
          <a:xfrm>
            <a:off x="11760942" y="6498160"/>
            <a:ext cx="360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AACC25-95ED-3844-860C-EB98A5329D94}" type="slidenum">
              <a:rPr lang="it-IT" smtClean="0">
                <a:solidFill>
                  <a:schemeClr val="bg1"/>
                </a:solidFill>
              </a:rPr>
              <a:pPr/>
              <a:t>10</a:t>
            </a:fld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DD6CF528-283B-46F6-9DBF-E5112E0EE579}"/>
              </a:ext>
            </a:extLst>
          </p:cNvPr>
          <p:cNvSpPr txBox="1">
            <a:spLocks/>
          </p:cNvSpPr>
          <p:nvPr/>
        </p:nvSpPr>
        <p:spPr>
          <a:xfrm>
            <a:off x="7904615" y="5043487"/>
            <a:ext cx="3141663" cy="930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563" indent="0" algn="ctr">
              <a:buFont typeface="Arial" panose="020B0604020202020204" pitchFamily="34" charset="0"/>
              <a:buNone/>
            </a:pPr>
            <a:r>
              <a:rPr lang="it-IT" altLang="it-IT" sz="1600" b="1">
                <a:solidFill>
                  <a:schemeClr val="bg1"/>
                </a:solidFill>
              </a:rPr>
              <a:t>componente pesante in media pari al 28% dei VTGM totali                        (circa 32% nei feriali)</a:t>
            </a:r>
            <a:endParaRPr lang="it-IT" altLang="it-IT" sz="1600" b="1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12192000" cy="824948"/>
          </a:xfrm>
          <a:prstGeom prst="rect">
            <a:avLst/>
          </a:prstGeom>
          <a:gradFill flip="none" rotWithShape="1">
            <a:gsLst>
              <a:gs pos="0">
                <a:srgbClr val="00677F">
                  <a:shade val="30000"/>
                  <a:satMod val="115000"/>
                </a:srgbClr>
              </a:gs>
              <a:gs pos="50000">
                <a:srgbClr val="00677F">
                  <a:shade val="67500"/>
                  <a:satMod val="115000"/>
                </a:srgbClr>
              </a:gs>
              <a:gs pos="100000">
                <a:srgbClr val="00677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0" y="6505265"/>
            <a:ext cx="12192000" cy="444141"/>
          </a:xfrm>
          <a:prstGeom prst="rect">
            <a:avLst/>
          </a:prstGeom>
          <a:gradFill flip="none" rotWithShape="1">
            <a:gsLst>
              <a:gs pos="0">
                <a:srgbClr val="00677F">
                  <a:shade val="30000"/>
                  <a:satMod val="115000"/>
                </a:srgbClr>
              </a:gs>
              <a:gs pos="50000">
                <a:srgbClr val="00677F">
                  <a:shade val="67500"/>
                  <a:satMod val="115000"/>
                </a:srgbClr>
              </a:gs>
              <a:gs pos="100000">
                <a:srgbClr val="00677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A2BACFF-BB18-4573-9654-6E6452BCEDF8}"/>
              </a:ext>
            </a:extLst>
          </p:cNvPr>
          <p:cNvSpPr txBox="1"/>
          <p:nvPr/>
        </p:nvSpPr>
        <p:spPr>
          <a:xfrm>
            <a:off x="4011775" y="804389"/>
            <a:ext cx="4168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defRPr>
            </a:lvl1pPr>
          </a:lstStyle>
          <a:p>
            <a:r>
              <a:rPr lang="en-GB" altLang="it-IT" sz="2000" cap="all" dirty="0"/>
              <a:t>SFIDE FUTURE: </a:t>
            </a:r>
            <a:r>
              <a:rPr lang="en-GB" altLang="it-IT" sz="2000" cap="all" dirty="0" err="1"/>
              <a:t>innovazione</a:t>
            </a:r>
            <a:endParaRPr lang="en-GB" altLang="it-IT" sz="2000" cap="all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B837C5EE-10EA-44DE-BB91-B65AFE02CC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9331" y="0"/>
            <a:ext cx="5292000" cy="792000"/>
          </a:xfrm>
          <a:prstGeom prst="rect">
            <a:avLst/>
          </a:prstGeom>
        </p:spPr>
      </p:pic>
      <p:sp>
        <p:nvSpPr>
          <p:cNvPr id="3" name="Segnaposto numero diapositiva 11">
            <a:extLst>
              <a:ext uri="{FF2B5EF4-FFF2-40B4-BE49-F238E27FC236}">
                <a16:creationId xmlns:a16="http://schemas.microsoft.com/office/drawing/2014/main" id="{BD40E7B2-9A4E-A5BA-0843-56D24C59BDEF}"/>
              </a:ext>
            </a:extLst>
          </p:cNvPr>
          <p:cNvSpPr txBox="1">
            <a:spLocks/>
          </p:cNvSpPr>
          <p:nvPr/>
        </p:nvSpPr>
        <p:spPr>
          <a:xfrm>
            <a:off x="11760942" y="6498160"/>
            <a:ext cx="360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AACC25-95ED-3844-860C-EB98A5329D94}" type="slidenum">
              <a:rPr lang="it-IT" smtClean="0">
                <a:solidFill>
                  <a:schemeClr val="bg1"/>
                </a:solidFill>
              </a:rPr>
              <a:pPr/>
              <a:t>11</a:t>
            </a:fld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FB940-EA59-B447-C72A-30A77A1A97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235" y="3963186"/>
            <a:ext cx="4274421" cy="23680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44DCD3-1287-B1B1-710F-40CDC2C80F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8441" y="1204499"/>
            <a:ext cx="3756459" cy="2583013"/>
          </a:xfrm>
          <a:prstGeom prst="rect">
            <a:avLst/>
          </a:prstGeom>
        </p:spPr>
      </p:pic>
      <p:sp>
        <p:nvSpPr>
          <p:cNvPr id="7" name="CasellaDiTesto 12">
            <a:extLst>
              <a:ext uri="{FF2B5EF4-FFF2-40B4-BE49-F238E27FC236}">
                <a16:creationId xmlns:a16="http://schemas.microsoft.com/office/drawing/2014/main" id="{9000F825-0910-56B1-04DC-25D430B14108}"/>
              </a:ext>
            </a:extLst>
          </p:cNvPr>
          <p:cNvSpPr txBox="1"/>
          <p:nvPr/>
        </p:nvSpPr>
        <p:spPr>
          <a:xfrm>
            <a:off x="257100" y="1280961"/>
            <a:ext cx="6936914" cy="369332"/>
          </a:xfrm>
          <a:prstGeom prst="rect">
            <a:avLst/>
          </a:prstGeom>
          <a:gradFill flip="none" rotWithShape="1">
            <a:gsLst>
              <a:gs pos="0">
                <a:srgbClr val="BD0414">
                  <a:tint val="66000"/>
                  <a:satMod val="160000"/>
                </a:srgbClr>
              </a:gs>
              <a:gs pos="50000">
                <a:srgbClr val="BD0414">
                  <a:tint val="44500"/>
                  <a:satMod val="160000"/>
                </a:srgbClr>
              </a:gs>
              <a:gs pos="100000">
                <a:srgbClr val="BD0414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it-IT" altLang="it-IT" b="1" dirty="0">
                <a:latin typeface="Calibri" panose="020F0502020204030204" pitchFamily="34" charset="0"/>
                <a:cs typeface="Arial" pitchFamily="34" charset="0"/>
              </a:rPr>
              <a:t>Integrare l’innovazione tecnologica nel sistema regionale dei trasporti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EFCF8D9-1A4A-7F8F-BE0D-093D47DCCA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7230857"/>
              </p:ext>
            </p:extLst>
          </p:nvPr>
        </p:nvGraphicFramePr>
        <p:xfrm>
          <a:off x="257100" y="1793564"/>
          <a:ext cx="6936914" cy="4568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7506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68EC8E1-0C7A-998F-D21C-149A02D757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587" y="1252542"/>
            <a:ext cx="4488629" cy="252240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0"/>
            <a:ext cx="12192000" cy="824948"/>
          </a:xfrm>
          <a:prstGeom prst="rect">
            <a:avLst/>
          </a:prstGeom>
          <a:gradFill flip="none" rotWithShape="1">
            <a:gsLst>
              <a:gs pos="0">
                <a:srgbClr val="00677F">
                  <a:shade val="30000"/>
                  <a:satMod val="115000"/>
                </a:srgbClr>
              </a:gs>
              <a:gs pos="50000">
                <a:srgbClr val="00677F">
                  <a:shade val="67500"/>
                  <a:satMod val="115000"/>
                </a:srgbClr>
              </a:gs>
              <a:gs pos="100000">
                <a:srgbClr val="00677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0" y="6505265"/>
            <a:ext cx="12192000" cy="444141"/>
          </a:xfrm>
          <a:prstGeom prst="rect">
            <a:avLst/>
          </a:prstGeom>
          <a:gradFill flip="none" rotWithShape="1">
            <a:gsLst>
              <a:gs pos="0">
                <a:srgbClr val="00677F">
                  <a:shade val="30000"/>
                  <a:satMod val="115000"/>
                </a:srgbClr>
              </a:gs>
              <a:gs pos="50000">
                <a:srgbClr val="00677F">
                  <a:shade val="67500"/>
                  <a:satMod val="115000"/>
                </a:srgbClr>
              </a:gs>
              <a:gs pos="100000">
                <a:srgbClr val="00677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B837C5EE-10EA-44DE-BB91-B65AFE02CC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9331" y="0"/>
            <a:ext cx="5292000" cy="792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9D1FFFF-CA46-4EA4-B3D7-4CB83DB0373B}"/>
              </a:ext>
            </a:extLst>
          </p:cNvPr>
          <p:cNvSpPr txBox="1"/>
          <p:nvPr/>
        </p:nvSpPr>
        <p:spPr>
          <a:xfrm>
            <a:off x="2490903" y="748818"/>
            <a:ext cx="7205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defRPr>
            </a:lvl1pPr>
          </a:lstStyle>
          <a:p>
            <a:r>
              <a:rPr lang="en-GB" altLang="it-IT" sz="2000" dirty="0"/>
              <a:t>SFIDE FUTURE: DIGITALIZZAZIONE E MONITORAGGIO</a:t>
            </a:r>
          </a:p>
        </p:txBody>
      </p:sp>
      <p:sp>
        <p:nvSpPr>
          <p:cNvPr id="3" name="Segnaposto numero diapositiva 11">
            <a:extLst>
              <a:ext uri="{FF2B5EF4-FFF2-40B4-BE49-F238E27FC236}">
                <a16:creationId xmlns:a16="http://schemas.microsoft.com/office/drawing/2014/main" id="{745F9575-A9BD-FA36-2C9D-4AC457207CF0}"/>
              </a:ext>
            </a:extLst>
          </p:cNvPr>
          <p:cNvSpPr txBox="1">
            <a:spLocks/>
          </p:cNvSpPr>
          <p:nvPr/>
        </p:nvSpPr>
        <p:spPr>
          <a:xfrm>
            <a:off x="11760942" y="6498160"/>
            <a:ext cx="360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AACC25-95ED-3844-860C-EB98A5329D94}" type="slidenum">
              <a:rPr lang="it-IT" smtClean="0">
                <a:solidFill>
                  <a:schemeClr val="bg1"/>
                </a:solidFill>
              </a:rPr>
              <a:pPr/>
              <a:t>12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CasellaDiTesto 12">
            <a:extLst>
              <a:ext uri="{FF2B5EF4-FFF2-40B4-BE49-F238E27FC236}">
                <a16:creationId xmlns:a16="http://schemas.microsoft.com/office/drawing/2014/main" id="{0289DF94-DF6D-977C-1394-D67ECDF813CC}"/>
              </a:ext>
            </a:extLst>
          </p:cNvPr>
          <p:cNvSpPr txBox="1"/>
          <p:nvPr/>
        </p:nvSpPr>
        <p:spPr>
          <a:xfrm>
            <a:off x="52957" y="4439945"/>
            <a:ext cx="5844694" cy="369332"/>
          </a:xfrm>
          <a:prstGeom prst="rect">
            <a:avLst/>
          </a:prstGeom>
          <a:gradFill flip="none" rotWithShape="1">
            <a:gsLst>
              <a:gs pos="0">
                <a:srgbClr val="BD0414">
                  <a:tint val="66000"/>
                  <a:satMod val="160000"/>
                </a:srgbClr>
              </a:gs>
              <a:gs pos="50000">
                <a:srgbClr val="BD0414">
                  <a:tint val="44500"/>
                  <a:satMod val="160000"/>
                </a:srgbClr>
              </a:gs>
              <a:gs pos="100000">
                <a:srgbClr val="BD0414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pPr marL="12700">
              <a:spcBef>
                <a:spcPts val="300"/>
              </a:spcBef>
            </a:pPr>
            <a:r>
              <a:rPr lang="it-IT" b="1" dirty="0"/>
              <a:t>Perseguire l’obiettivo di effettuare il monitoraggio del PRT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8E186E7-C5B5-06DE-D103-8B61AB665D89}"/>
              </a:ext>
            </a:extLst>
          </p:cNvPr>
          <p:cNvSpPr txBox="1"/>
          <p:nvPr/>
        </p:nvSpPr>
        <p:spPr>
          <a:xfrm>
            <a:off x="52956" y="3296850"/>
            <a:ext cx="7515631" cy="923330"/>
          </a:xfrm>
          <a:prstGeom prst="rect">
            <a:avLst/>
          </a:prstGeom>
          <a:gradFill flip="none" rotWithShape="1">
            <a:gsLst>
              <a:gs pos="0">
                <a:srgbClr val="BD0414">
                  <a:tint val="66000"/>
                  <a:satMod val="160000"/>
                </a:srgbClr>
              </a:gs>
              <a:gs pos="50000">
                <a:srgbClr val="BD0414">
                  <a:tint val="44500"/>
                  <a:satMod val="160000"/>
                </a:srgbClr>
              </a:gs>
              <a:gs pos="100000">
                <a:srgbClr val="BD0414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pPr marL="12700">
              <a:spcBef>
                <a:spcPts val="300"/>
              </a:spcBef>
            </a:pPr>
            <a:r>
              <a:rPr lang="it-IT" b="1" dirty="0"/>
              <a:t>Sviluppare sistemi integrati di monitoraggio del traffico merci mediante attività costante di rilevazione dei flussi di attraversamento e aggiornamento della matrice di origine/destinazione dei mezzi pesanti</a:t>
            </a:r>
          </a:p>
        </p:txBody>
      </p:sp>
      <p:sp>
        <p:nvSpPr>
          <p:cNvPr id="14" name="Rettangolo con angoli arrotondati 15">
            <a:extLst>
              <a:ext uri="{FF2B5EF4-FFF2-40B4-BE49-F238E27FC236}">
                <a16:creationId xmlns:a16="http://schemas.microsoft.com/office/drawing/2014/main" id="{47E9E566-F9D4-5327-7DE1-C414C597DC62}"/>
              </a:ext>
            </a:extLst>
          </p:cNvPr>
          <p:cNvSpPr/>
          <p:nvPr/>
        </p:nvSpPr>
        <p:spPr>
          <a:xfrm>
            <a:off x="440901" y="4925155"/>
            <a:ext cx="6821674" cy="146423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27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000" b="1" dirty="0"/>
              <a:t>Accompagnare le iniziative di governance </a:t>
            </a:r>
            <a:r>
              <a:rPr lang="it-IT" sz="2000" dirty="0"/>
              <a:t>con progetti che favoriscano la </a:t>
            </a:r>
            <a:r>
              <a:rPr lang="it-IT" sz="2000" b="1" dirty="0"/>
              <a:t>raccolta e condivisione di dati tra gli stakeholder</a:t>
            </a:r>
            <a:r>
              <a:rPr lang="it-IT" sz="2000" dirty="0"/>
              <a:t> al fine di favorire un processo di </a:t>
            </a:r>
            <a:r>
              <a:rPr lang="it-IT" sz="2000" b="1" dirty="0"/>
              <a:t>pianificazione e governo del territorio informato e consensuale</a:t>
            </a:r>
            <a:endParaRPr lang="en-US" sz="2000" b="1" dirty="0"/>
          </a:p>
        </p:txBody>
      </p:sp>
      <p:sp>
        <p:nvSpPr>
          <p:cNvPr id="20" name="CasellaDiTesto 12">
            <a:extLst>
              <a:ext uri="{FF2B5EF4-FFF2-40B4-BE49-F238E27FC236}">
                <a16:creationId xmlns:a16="http://schemas.microsoft.com/office/drawing/2014/main" id="{F9408A11-AA79-8D98-B443-3DF16B966A46}"/>
              </a:ext>
            </a:extLst>
          </p:cNvPr>
          <p:cNvSpPr txBox="1"/>
          <p:nvPr/>
        </p:nvSpPr>
        <p:spPr>
          <a:xfrm>
            <a:off x="89684" y="1305600"/>
            <a:ext cx="10383645" cy="923330"/>
          </a:xfrm>
          <a:prstGeom prst="rect">
            <a:avLst/>
          </a:prstGeom>
          <a:gradFill flip="none" rotWithShape="1">
            <a:gsLst>
              <a:gs pos="0">
                <a:srgbClr val="BD0414">
                  <a:tint val="66000"/>
                  <a:satMod val="160000"/>
                </a:srgbClr>
              </a:gs>
              <a:gs pos="50000">
                <a:srgbClr val="BD0414">
                  <a:tint val="44500"/>
                  <a:satMod val="160000"/>
                </a:srgbClr>
              </a:gs>
              <a:gs pos="100000">
                <a:srgbClr val="BD0414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pPr marL="12700">
              <a:spcBef>
                <a:spcPts val="300"/>
              </a:spcBef>
            </a:pPr>
            <a:r>
              <a:rPr lang="it-IT" b="1" dirty="0"/>
              <a:t>Sostenere la digitalizzazione e automazione dei processi amministrativi e produttivi del comparto della logistica con interventi volti a garantire le infrastrutture necessarie, così come le competenze del personale, valorizzando le RIR e le eccellenze regionali nel campo della formazione e della ricerca e lo sviluppo</a:t>
            </a:r>
          </a:p>
        </p:txBody>
      </p:sp>
      <p:sp>
        <p:nvSpPr>
          <p:cNvPr id="21" name="CasellaDiTesto 12">
            <a:extLst>
              <a:ext uri="{FF2B5EF4-FFF2-40B4-BE49-F238E27FC236}">
                <a16:creationId xmlns:a16="http://schemas.microsoft.com/office/drawing/2014/main" id="{371999D7-C81D-C9E7-726B-8DB738520247}"/>
              </a:ext>
            </a:extLst>
          </p:cNvPr>
          <p:cNvSpPr txBox="1"/>
          <p:nvPr/>
        </p:nvSpPr>
        <p:spPr>
          <a:xfrm>
            <a:off x="89684" y="2430754"/>
            <a:ext cx="7949215" cy="646331"/>
          </a:xfrm>
          <a:prstGeom prst="rect">
            <a:avLst/>
          </a:prstGeom>
          <a:gradFill flip="none" rotWithShape="1">
            <a:gsLst>
              <a:gs pos="0">
                <a:srgbClr val="BD0414">
                  <a:tint val="66000"/>
                  <a:satMod val="160000"/>
                </a:srgbClr>
              </a:gs>
              <a:gs pos="50000">
                <a:srgbClr val="BD0414">
                  <a:tint val="44500"/>
                  <a:satMod val="160000"/>
                </a:srgbClr>
              </a:gs>
              <a:gs pos="100000">
                <a:srgbClr val="BD0414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pPr marL="12700">
              <a:spcBef>
                <a:spcPts val="300"/>
              </a:spcBef>
            </a:pPr>
            <a:r>
              <a:rPr lang="it-IT" b="1" dirty="0"/>
              <a:t>Investire in progetti innovativi nel campo dell’ITS e C-ITS (e-roads) a favore dell’informazione e monitoraggio in tempo reale dei traffici</a:t>
            </a:r>
          </a:p>
        </p:txBody>
      </p:sp>
      <p:pic>
        <p:nvPicPr>
          <p:cNvPr id="24" name="Picture 23" descr="A car driving on a road&#10;&#10;Description automatically generated with low confidence">
            <a:extLst>
              <a:ext uri="{FF2B5EF4-FFF2-40B4-BE49-F238E27FC236}">
                <a16:creationId xmlns:a16="http://schemas.microsoft.com/office/drawing/2014/main" id="{3897DFDB-B3C2-0C08-1C40-DFB9DFD89C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3792" y="3924918"/>
            <a:ext cx="4484278" cy="252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5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2B9F5E73-46B7-5DF0-4496-8F461D5BBE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3762" y="754871"/>
            <a:ext cx="5835516" cy="597246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0"/>
            <a:ext cx="12192000" cy="824948"/>
          </a:xfrm>
          <a:prstGeom prst="rect">
            <a:avLst/>
          </a:prstGeom>
          <a:gradFill flip="none" rotWithShape="1">
            <a:gsLst>
              <a:gs pos="0">
                <a:srgbClr val="00677F">
                  <a:shade val="30000"/>
                  <a:satMod val="115000"/>
                </a:srgbClr>
              </a:gs>
              <a:gs pos="50000">
                <a:srgbClr val="00677F">
                  <a:shade val="67500"/>
                  <a:satMod val="115000"/>
                </a:srgbClr>
              </a:gs>
              <a:gs pos="100000">
                <a:srgbClr val="00677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0" y="6505265"/>
            <a:ext cx="12192000" cy="444141"/>
          </a:xfrm>
          <a:prstGeom prst="rect">
            <a:avLst/>
          </a:prstGeom>
          <a:gradFill flip="none" rotWithShape="1">
            <a:gsLst>
              <a:gs pos="0">
                <a:srgbClr val="00677F">
                  <a:shade val="30000"/>
                  <a:satMod val="115000"/>
                </a:srgbClr>
              </a:gs>
              <a:gs pos="50000">
                <a:srgbClr val="00677F">
                  <a:shade val="67500"/>
                  <a:satMod val="115000"/>
                </a:srgbClr>
              </a:gs>
              <a:gs pos="100000">
                <a:srgbClr val="00677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B837C5EE-10EA-44DE-BB91-B65AFE02CC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9331" y="0"/>
            <a:ext cx="5292000" cy="792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9D1FFFF-CA46-4EA4-B3D7-4CB83DB0373B}"/>
              </a:ext>
            </a:extLst>
          </p:cNvPr>
          <p:cNvSpPr txBox="1"/>
          <p:nvPr/>
        </p:nvSpPr>
        <p:spPr>
          <a:xfrm>
            <a:off x="577407" y="759334"/>
            <a:ext cx="115415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defRPr>
            </a:lvl1pPr>
          </a:lstStyle>
          <a:p>
            <a:r>
              <a:rPr lang="en-GB" altLang="it-IT" sz="2000" dirty="0"/>
              <a:t>SFIDE FUTURE</a:t>
            </a:r>
            <a:r>
              <a:rPr lang="it-IT" altLang="it-IT" sz="2000" dirty="0"/>
              <a:t>:</a:t>
            </a:r>
            <a:r>
              <a:rPr lang="en-GB" altLang="it-IT" sz="2000" dirty="0"/>
              <a:t> GOVERNANCE – CONSOLIDARE IL LAVORO DEI TAVOLI ISTITUZIONALI</a:t>
            </a:r>
          </a:p>
        </p:txBody>
      </p:sp>
      <p:sp>
        <p:nvSpPr>
          <p:cNvPr id="3" name="Segnaposto numero diapositiva 11">
            <a:extLst>
              <a:ext uri="{FF2B5EF4-FFF2-40B4-BE49-F238E27FC236}">
                <a16:creationId xmlns:a16="http://schemas.microsoft.com/office/drawing/2014/main" id="{745F9575-A9BD-FA36-2C9D-4AC457207CF0}"/>
              </a:ext>
            </a:extLst>
          </p:cNvPr>
          <p:cNvSpPr txBox="1">
            <a:spLocks/>
          </p:cNvSpPr>
          <p:nvPr/>
        </p:nvSpPr>
        <p:spPr>
          <a:xfrm>
            <a:off x="11760942" y="6498160"/>
            <a:ext cx="360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AACC25-95ED-3844-860C-EB98A5329D94}" type="slidenum">
              <a:rPr lang="it-IT" smtClean="0">
                <a:solidFill>
                  <a:schemeClr val="bg1"/>
                </a:solidFill>
              </a:rPr>
              <a:pPr/>
              <a:t>13</a:t>
            </a:fld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9" name="Picture 4" descr="Porto di Venezia, un questionario on line per coinvolgere stakeholder e  cittadini nella programmazione del prossimo triennio | Adriaeco">
            <a:extLst>
              <a:ext uri="{FF2B5EF4-FFF2-40B4-BE49-F238E27FC236}">
                <a16:creationId xmlns:a16="http://schemas.microsoft.com/office/drawing/2014/main" id="{CA3C2BEC-9909-6545-988E-46749ED9E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2802" y="1246946"/>
            <a:ext cx="4432952" cy="332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A picture containing text, map, atlas&#10;&#10;Description automatically generated">
            <a:extLst>
              <a:ext uri="{FF2B5EF4-FFF2-40B4-BE49-F238E27FC236}">
                <a16:creationId xmlns:a16="http://schemas.microsoft.com/office/drawing/2014/main" id="{66150E9A-6233-AD8A-C6AC-86D9D08BC0F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407" y="4060226"/>
            <a:ext cx="4077934" cy="2369042"/>
          </a:xfrm>
          <a:prstGeom prst="rect">
            <a:avLst/>
          </a:prstGeom>
        </p:spPr>
      </p:pic>
      <p:sp>
        <p:nvSpPr>
          <p:cNvPr id="33" name="Rettangolo con angoli arrotondati 15">
            <a:extLst>
              <a:ext uri="{FF2B5EF4-FFF2-40B4-BE49-F238E27FC236}">
                <a16:creationId xmlns:a16="http://schemas.microsoft.com/office/drawing/2014/main" id="{A0BF3E4C-ECEC-8B62-7296-5AA8DD5A4933}"/>
              </a:ext>
            </a:extLst>
          </p:cNvPr>
          <p:cNvSpPr/>
          <p:nvPr/>
        </p:nvSpPr>
        <p:spPr>
          <a:xfrm>
            <a:off x="7652802" y="4976098"/>
            <a:ext cx="4432952" cy="13280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27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800" b="1" dirty="0"/>
              <a:t>Attenzione e impegno istituzionale alla sostenibilità e competitività economica, sociale e del lavoro</a:t>
            </a:r>
            <a:r>
              <a:rPr lang="it-IT" sz="1800" dirty="0"/>
              <a:t>, per uno sviluppo responsabile</a:t>
            </a:r>
            <a:endParaRPr lang="en-US" sz="1800" b="1" dirty="0"/>
          </a:p>
        </p:txBody>
      </p:sp>
      <p:graphicFrame>
        <p:nvGraphicFramePr>
          <p:cNvPr id="34" name="Diagram 33">
            <a:extLst>
              <a:ext uri="{FF2B5EF4-FFF2-40B4-BE49-F238E27FC236}">
                <a16:creationId xmlns:a16="http://schemas.microsoft.com/office/drawing/2014/main" id="{461439F0-8570-B31C-A06C-FD1059FB42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8830915"/>
              </p:ext>
            </p:extLst>
          </p:nvPr>
        </p:nvGraphicFramePr>
        <p:xfrm>
          <a:off x="577407" y="1306721"/>
          <a:ext cx="6836578" cy="2569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34635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12192000" cy="824948"/>
          </a:xfrm>
          <a:prstGeom prst="rect">
            <a:avLst/>
          </a:prstGeom>
          <a:gradFill flip="none" rotWithShape="1">
            <a:gsLst>
              <a:gs pos="0">
                <a:srgbClr val="00677F">
                  <a:shade val="30000"/>
                  <a:satMod val="115000"/>
                </a:srgbClr>
              </a:gs>
              <a:gs pos="50000">
                <a:srgbClr val="00677F">
                  <a:shade val="67500"/>
                  <a:satMod val="115000"/>
                </a:srgbClr>
              </a:gs>
              <a:gs pos="100000">
                <a:srgbClr val="00677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0" y="6505265"/>
            <a:ext cx="12192000" cy="444141"/>
          </a:xfrm>
          <a:prstGeom prst="rect">
            <a:avLst/>
          </a:prstGeom>
          <a:gradFill flip="none" rotWithShape="1">
            <a:gsLst>
              <a:gs pos="0">
                <a:srgbClr val="00677F">
                  <a:shade val="30000"/>
                  <a:satMod val="115000"/>
                </a:srgbClr>
              </a:gs>
              <a:gs pos="50000">
                <a:srgbClr val="00677F">
                  <a:shade val="67500"/>
                  <a:satMod val="115000"/>
                </a:srgbClr>
              </a:gs>
              <a:gs pos="100000">
                <a:srgbClr val="00677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B837C5EE-10EA-44DE-BB91-B65AFE02CC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9331" y="0"/>
            <a:ext cx="5292000" cy="792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9D1FFFF-CA46-4EA4-B3D7-4CB83DB0373B}"/>
              </a:ext>
            </a:extLst>
          </p:cNvPr>
          <p:cNvSpPr txBox="1"/>
          <p:nvPr/>
        </p:nvSpPr>
        <p:spPr>
          <a:xfrm>
            <a:off x="1256821" y="782657"/>
            <a:ext cx="9678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defRPr>
            </a:lvl1pPr>
          </a:lstStyle>
          <a:p>
            <a:r>
              <a:rPr lang="en-GB" altLang="it-IT" sz="2000" dirty="0"/>
              <a:t>SFIDE FUTURE: GOVERNANCE – COORDINARE LE STRATEGIE REGIONALI</a:t>
            </a:r>
          </a:p>
        </p:txBody>
      </p:sp>
      <p:sp>
        <p:nvSpPr>
          <p:cNvPr id="10" name="Rettangolo con angoli arrotondati 14">
            <a:extLst>
              <a:ext uri="{FF2B5EF4-FFF2-40B4-BE49-F238E27FC236}">
                <a16:creationId xmlns:a16="http://schemas.microsoft.com/office/drawing/2014/main" id="{1FEA3A4D-0CF3-4D56-B3A8-ADD01920CA1E}"/>
              </a:ext>
            </a:extLst>
          </p:cNvPr>
          <p:cNvSpPr/>
          <p:nvPr/>
        </p:nvSpPr>
        <p:spPr>
          <a:xfrm>
            <a:off x="6095999" y="1197260"/>
            <a:ext cx="5606959" cy="754045"/>
          </a:xfrm>
          <a:prstGeom prst="roundRect">
            <a:avLst/>
          </a:prstGeom>
          <a:noFill/>
          <a:ln w="38100">
            <a:solidFill>
              <a:srgbClr val="0062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cap="all" dirty="0">
                <a:solidFill>
                  <a:srgbClr val="C00000"/>
                </a:solidFill>
              </a:rPr>
              <a:t>PATTO PER LO SVILUPPO DEL SISTEMA LOGISTICO DEL VENETO</a:t>
            </a:r>
          </a:p>
        </p:txBody>
      </p:sp>
      <p:sp>
        <p:nvSpPr>
          <p:cNvPr id="3" name="Segnaposto numero diapositiva 11">
            <a:extLst>
              <a:ext uri="{FF2B5EF4-FFF2-40B4-BE49-F238E27FC236}">
                <a16:creationId xmlns:a16="http://schemas.microsoft.com/office/drawing/2014/main" id="{745F9575-A9BD-FA36-2C9D-4AC457207CF0}"/>
              </a:ext>
            </a:extLst>
          </p:cNvPr>
          <p:cNvSpPr txBox="1">
            <a:spLocks/>
          </p:cNvSpPr>
          <p:nvPr/>
        </p:nvSpPr>
        <p:spPr>
          <a:xfrm>
            <a:off x="11760942" y="6498160"/>
            <a:ext cx="360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AACC25-95ED-3844-860C-EB98A5329D94}" type="slidenum">
              <a:rPr lang="it-IT" smtClean="0">
                <a:solidFill>
                  <a:schemeClr val="bg1"/>
                </a:solidFill>
              </a:rPr>
              <a:pPr/>
              <a:t>14</a:t>
            </a:fld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6" name="Immagine 2">
            <a:extLst>
              <a:ext uri="{FF2B5EF4-FFF2-40B4-BE49-F238E27FC236}">
                <a16:creationId xmlns:a16="http://schemas.microsoft.com/office/drawing/2014/main" id="{15EC4B9E-B4E3-C15A-BA6A-83360D02FA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042" y="1197260"/>
            <a:ext cx="5159271" cy="5134227"/>
          </a:xfrm>
          <a:prstGeom prst="rect">
            <a:avLst/>
          </a:prstGeom>
        </p:spPr>
      </p:pic>
      <p:pic>
        <p:nvPicPr>
          <p:cNvPr id="20" name="Immagine 3">
            <a:extLst>
              <a:ext uri="{FF2B5EF4-FFF2-40B4-BE49-F238E27FC236}">
                <a16:creationId xmlns:a16="http://schemas.microsoft.com/office/drawing/2014/main" id="{7E3010DA-EB89-E5BF-36C4-918D4CB01B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160" y="2061438"/>
            <a:ext cx="3453428" cy="3200231"/>
          </a:xfrm>
          <a:prstGeom prst="rect">
            <a:avLst/>
          </a:prstGeom>
        </p:spPr>
      </p:pic>
      <p:sp>
        <p:nvSpPr>
          <p:cNvPr id="2" name="Rettangolo con angoli arrotondati 15">
            <a:extLst>
              <a:ext uri="{FF2B5EF4-FFF2-40B4-BE49-F238E27FC236}">
                <a16:creationId xmlns:a16="http://schemas.microsoft.com/office/drawing/2014/main" id="{63B6C6FE-4F11-A1EE-CBA7-BB469FECE06E}"/>
              </a:ext>
            </a:extLst>
          </p:cNvPr>
          <p:cNvSpPr/>
          <p:nvPr/>
        </p:nvSpPr>
        <p:spPr>
          <a:xfrm>
            <a:off x="6095998" y="5407373"/>
            <a:ext cx="5606959" cy="102155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27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800" dirty="0"/>
              <a:t>Un network di nodi di eccellenza che valorizza e promuove la logica di rete per </a:t>
            </a:r>
            <a:r>
              <a:rPr lang="it-IT" sz="1800" b="1" dirty="0"/>
              <a:t>un sistema regionale competitivo, resiliente e sostenibile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66502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12192000" cy="824948"/>
          </a:xfrm>
          <a:prstGeom prst="rect">
            <a:avLst/>
          </a:prstGeom>
          <a:gradFill flip="none" rotWithShape="1">
            <a:gsLst>
              <a:gs pos="0">
                <a:srgbClr val="00677F">
                  <a:shade val="30000"/>
                  <a:satMod val="115000"/>
                </a:srgbClr>
              </a:gs>
              <a:gs pos="50000">
                <a:srgbClr val="00677F">
                  <a:shade val="67500"/>
                  <a:satMod val="115000"/>
                </a:srgbClr>
              </a:gs>
              <a:gs pos="100000">
                <a:srgbClr val="00677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0" y="6505265"/>
            <a:ext cx="12192000" cy="444141"/>
          </a:xfrm>
          <a:prstGeom prst="rect">
            <a:avLst/>
          </a:prstGeom>
          <a:gradFill flip="none" rotWithShape="1">
            <a:gsLst>
              <a:gs pos="0">
                <a:srgbClr val="00677F">
                  <a:shade val="30000"/>
                  <a:satMod val="115000"/>
                </a:srgbClr>
              </a:gs>
              <a:gs pos="50000">
                <a:srgbClr val="00677F">
                  <a:shade val="67500"/>
                  <a:satMod val="115000"/>
                </a:srgbClr>
              </a:gs>
              <a:gs pos="100000">
                <a:srgbClr val="00677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B837C5EE-10EA-44DE-BB91-B65AFE02CC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9331" y="0"/>
            <a:ext cx="5292000" cy="792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D9D1FFFF-CA46-4EA4-B3D7-4CB83DB0373B}"/>
              </a:ext>
            </a:extLst>
          </p:cNvPr>
          <p:cNvSpPr txBox="1"/>
          <p:nvPr/>
        </p:nvSpPr>
        <p:spPr>
          <a:xfrm>
            <a:off x="596066" y="759762"/>
            <a:ext cx="11018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defRPr>
            </a:lvl1pPr>
          </a:lstStyle>
          <a:p>
            <a:r>
              <a:rPr lang="en-GB" altLang="it-IT" sz="2000" dirty="0"/>
              <a:t>SFIDE FUTURE: GOVERNANCE – CONTRIBUIRE ALLE STRATEGIE SOVRA-REGIONALI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0C9D7CC-4D9D-4EF3-95BC-8063FF8CC85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90605" y="2045484"/>
            <a:ext cx="6184689" cy="3232138"/>
          </a:xfrm>
          <a:prstGeom prst="rect">
            <a:avLst/>
          </a:prstGeom>
        </p:spPr>
      </p:pic>
      <p:sp>
        <p:nvSpPr>
          <p:cNvPr id="10" name="Rettangolo con angoli arrotondati 14">
            <a:extLst>
              <a:ext uri="{FF2B5EF4-FFF2-40B4-BE49-F238E27FC236}">
                <a16:creationId xmlns:a16="http://schemas.microsoft.com/office/drawing/2014/main" id="{1FEA3A4D-0CF3-4D56-B3A8-ADD01920CA1E}"/>
              </a:ext>
            </a:extLst>
          </p:cNvPr>
          <p:cNvSpPr/>
          <p:nvPr/>
        </p:nvSpPr>
        <p:spPr>
          <a:xfrm>
            <a:off x="4879076" y="1197260"/>
            <a:ext cx="6997107" cy="754045"/>
          </a:xfrm>
          <a:prstGeom prst="roundRect">
            <a:avLst/>
          </a:prstGeom>
          <a:noFill/>
          <a:ln w="38100">
            <a:solidFill>
              <a:srgbClr val="0062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cap="all" dirty="0">
                <a:solidFill>
                  <a:srgbClr val="C00000"/>
                </a:solidFill>
              </a:rPr>
              <a:t>Stati Generali della Logistica del Nord Est – Tavolo Tecnico di coordinamento interregionale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F31F5F6-FF5F-4044-AF8F-F66B6C4406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43" y="1178566"/>
            <a:ext cx="4368809" cy="5308005"/>
          </a:xfrm>
          <a:prstGeom prst="rect">
            <a:avLst/>
          </a:prstGeom>
          <a:ln w="25400" cmpd="dbl">
            <a:solidFill>
              <a:schemeClr val="tx1"/>
            </a:solidFill>
          </a:ln>
        </p:spPr>
      </p:pic>
      <p:sp>
        <p:nvSpPr>
          <p:cNvPr id="17" name="Freccia circolare a sinistra 16">
            <a:extLst>
              <a:ext uri="{FF2B5EF4-FFF2-40B4-BE49-F238E27FC236}">
                <a16:creationId xmlns:a16="http://schemas.microsoft.com/office/drawing/2014/main" id="{592FA107-B0A8-4916-9104-1CB588B6681A}"/>
              </a:ext>
            </a:extLst>
          </p:cNvPr>
          <p:cNvSpPr/>
          <p:nvPr/>
        </p:nvSpPr>
        <p:spPr>
          <a:xfrm>
            <a:off x="9684349" y="2051231"/>
            <a:ext cx="1795411" cy="3226391"/>
          </a:xfrm>
          <a:prstGeom prst="curvedLeftArrow">
            <a:avLst>
              <a:gd name="adj1" fmla="val 13777"/>
              <a:gd name="adj2" fmla="val 37011"/>
              <a:gd name="adj3" fmla="val 25000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Freccia circolare a sinistra 17">
            <a:extLst>
              <a:ext uri="{FF2B5EF4-FFF2-40B4-BE49-F238E27FC236}">
                <a16:creationId xmlns:a16="http://schemas.microsoft.com/office/drawing/2014/main" id="{8A755CC7-E39E-448C-9B41-24FB64DAA2F6}"/>
              </a:ext>
            </a:extLst>
          </p:cNvPr>
          <p:cNvSpPr/>
          <p:nvPr/>
        </p:nvSpPr>
        <p:spPr>
          <a:xfrm rot="10800000">
            <a:off x="5390604" y="2045483"/>
            <a:ext cx="1795411" cy="3226390"/>
          </a:xfrm>
          <a:prstGeom prst="curvedLeftArrow">
            <a:avLst>
              <a:gd name="adj1" fmla="val 11283"/>
              <a:gd name="adj2" fmla="val 28970"/>
              <a:gd name="adj3" fmla="val 25000"/>
            </a:avLst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" name="Segnaposto numero diapositiva 11">
            <a:extLst>
              <a:ext uri="{FF2B5EF4-FFF2-40B4-BE49-F238E27FC236}">
                <a16:creationId xmlns:a16="http://schemas.microsoft.com/office/drawing/2014/main" id="{745F9575-A9BD-FA36-2C9D-4AC457207CF0}"/>
              </a:ext>
            </a:extLst>
          </p:cNvPr>
          <p:cNvSpPr txBox="1">
            <a:spLocks/>
          </p:cNvSpPr>
          <p:nvPr/>
        </p:nvSpPr>
        <p:spPr>
          <a:xfrm>
            <a:off x="11760942" y="6498160"/>
            <a:ext cx="360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AACC25-95ED-3844-860C-EB98A5329D94}" type="slidenum">
              <a:rPr lang="it-IT" smtClean="0">
                <a:solidFill>
                  <a:schemeClr val="bg1"/>
                </a:solidFill>
              </a:rPr>
              <a:pPr/>
              <a:t>15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Rettangolo con angoli arrotondati 15">
            <a:extLst>
              <a:ext uri="{FF2B5EF4-FFF2-40B4-BE49-F238E27FC236}">
                <a16:creationId xmlns:a16="http://schemas.microsoft.com/office/drawing/2014/main" id="{DEE49FF6-2184-3543-3718-54F8A577C1C6}"/>
              </a:ext>
            </a:extLst>
          </p:cNvPr>
          <p:cNvSpPr/>
          <p:nvPr/>
        </p:nvSpPr>
        <p:spPr>
          <a:xfrm>
            <a:off x="4885823" y="5396691"/>
            <a:ext cx="6990359" cy="102155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27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1800" dirty="0"/>
              <a:t>Veneto: unica regione del Nord Italia a non ospitare un valico alpino internazionale: </a:t>
            </a:r>
            <a:r>
              <a:rPr lang="it-IT" sz="1800" b="1" dirty="0"/>
              <a:t>necessità di guardare alla pianificazione del trasporto merci/logistica da una prospettiva sovraregionale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0351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>
            <a:extLst>
              <a:ext uri="{FF2B5EF4-FFF2-40B4-BE49-F238E27FC236}">
                <a16:creationId xmlns:a16="http://schemas.microsoft.com/office/drawing/2014/main" id="{8E9C4CAA-7F26-4ADE-A9D9-C567363AFD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8541" y="3377113"/>
            <a:ext cx="8525121" cy="3214908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8000DE1E-D722-4DD7-9ECA-4691168B70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7127" y="98735"/>
            <a:ext cx="3047347" cy="6556755"/>
          </a:xfrm>
          <a:prstGeom prst="rect">
            <a:avLst/>
          </a:prstGeom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DAD24934-2C12-4CF2-B5F4-3612470EDC68}"/>
              </a:ext>
            </a:extLst>
          </p:cNvPr>
          <p:cNvSpPr/>
          <p:nvPr/>
        </p:nvSpPr>
        <p:spPr>
          <a:xfrm>
            <a:off x="192847" y="3999226"/>
            <a:ext cx="3074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latin typeface="Garamond" panose="02020404030301010803" pitchFamily="18" charset="0"/>
              </a:rPr>
              <a:t>Grazie per l’attenzione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94B63E3D-2A41-4E0C-A129-DE2B94092E7C}"/>
              </a:ext>
            </a:extLst>
          </p:cNvPr>
          <p:cNvSpPr/>
          <p:nvPr/>
        </p:nvSpPr>
        <p:spPr>
          <a:xfrm>
            <a:off x="511864" y="5454442"/>
            <a:ext cx="2414814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ase">
              <a:buSzPct val="80000"/>
            </a:pPr>
            <a:r>
              <a:rPr lang="it-IT" altLang="it-IT" sz="14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Fiera di Verona </a:t>
            </a:r>
          </a:p>
          <a:p>
            <a:pPr algn="ctr" fontAlgn="base">
              <a:buSzPct val="80000"/>
            </a:pPr>
            <a:r>
              <a:rPr lang="it-IT" altLang="it-IT" sz="14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Auditorium Verdi</a:t>
            </a:r>
          </a:p>
          <a:p>
            <a:pPr algn="ctr" fontAlgn="base">
              <a:buSzPct val="80000"/>
            </a:pPr>
            <a:r>
              <a:rPr lang="it-IT" altLang="it-IT" sz="1400" b="1" dirty="0">
                <a:solidFill>
                  <a:schemeClr val="bg2">
                    <a:lumMod val="2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 9 giugno 2023</a:t>
            </a:r>
            <a:endParaRPr lang="en-GB" altLang="it-IT" sz="1400" b="1" dirty="0">
              <a:solidFill>
                <a:schemeClr val="bg2">
                  <a:lumMod val="25000"/>
                </a:schemeClr>
              </a:solidFill>
              <a:latin typeface="Garamond" panose="02020404030301010803" pitchFamily="18" charset="0"/>
              <a:cs typeface="Arial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0" y="0"/>
            <a:ext cx="12192000" cy="824948"/>
          </a:xfrm>
          <a:prstGeom prst="rect">
            <a:avLst/>
          </a:prstGeom>
          <a:gradFill flip="none" rotWithShape="1">
            <a:gsLst>
              <a:gs pos="0">
                <a:srgbClr val="00677F">
                  <a:shade val="30000"/>
                  <a:satMod val="115000"/>
                </a:srgbClr>
              </a:gs>
              <a:gs pos="50000">
                <a:srgbClr val="00677F">
                  <a:shade val="67500"/>
                  <a:satMod val="115000"/>
                </a:srgbClr>
              </a:gs>
              <a:gs pos="100000">
                <a:srgbClr val="00677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0" y="6450836"/>
            <a:ext cx="12192000" cy="444141"/>
          </a:xfrm>
          <a:prstGeom prst="rect">
            <a:avLst/>
          </a:prstGeom>
          <a:gradFill flip="none" rotWithShape="1">
            <a:gsLst>
              <a:gs pos="0">
                <a:srgbClr val="00677F">
                  <a:shade val="30000"/>
                  <a:satMod val="115000"/>
                </a:srgbClr>
              </a:gs>
              <a:gs pos="50000">
                <a:srgbClr val="00677F">
                  <a:shade val="67500"/>
                  <a:satMod val="115000"/>
                </a:srgbClr>
              </a:gs>
              <a:gs pos="100000">
                <a:srgbClr val="00677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9D147487-696F-4C5E-A250-F98961E72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35494"/>
            <a:ext cx="9048239" cy="135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39725" defTabSz="449263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449263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449263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449263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449263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11113" indent="-7938" algn="ctr" fontAlgn="base">
              <a:spcBef>
                <a:spcPts val="400"/>
              </a:spcBef>
              <a:spcAft>
                <a:spcPts val="200"/>
              </a:spcAft>
              <a:buSzPct val="80000"/>
              <a:tabLst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altLang="it-IT" sz="2400" b="1" cap="all" dirty="0">
                <a:latin typeface="Garamond" panose="02020404030301010803" pitchFamily="18" charset="0"/>
                <a:cs typeface="Arial" pitchFamily="34" charset="0"/>
              </a:rPr>
              <a:t>Le sfide future per la Logistica del Veneto</a:t>
            </a:r>
          </a:p>
          <a:p>
            <a:pPr marL="11113" indent="-7938" algn="ctr" fontAlgn="base">
              <a:spcBef>
                <a:spcPts val="400"/>
              </a:spcBef>
              <a:spcAft>
                <a:spcPts val="200"/>
              </a:spcAft>
              <a:buSzPct val="80000"/>
              <a:tabLst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altLang="it-IT" sz="2400" b="1" dirty="0">
                <a:latin typeface="Garamond" panose="02020404030301010803" pitchFamily="18" charset="0"/>
                <a:cs typeface="Arial" pitchFamily="34" charset="0"/>
              </a:rPr>
              <a:t>Studio ricognitivo dello stato di fatto e del fabbisogno </a:t>
            </a:r>
          </a:p>
          <a:p>
            <a:pPr marL="11113" indent="-7938" algn="ctr" fontAlgn="base">
              <a:spcBef>
                <a:spcPts val="400"/>
              </a:spcBef>
              <a:spcAft>
                <a:spcPts val="200"/>
              </a:spcAft>
              <a:buSzPct val="80000"/>
              <a:tabLst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it-IT" altLang="it-IT" sz="2400" b="1" dirty="0">
                <a:latin typeface="Garamond" panose="02020404030301010803" pitchFamily="18" charset="0"/>
                <a:cs typeface="Arial" pitchFamily="34" charset="0"/>
              </a:rPr>
              <a:t>della logistica del veneto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B34C3F-AB61-3F37-AD4F-8F9E95F0A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74"/>
            <a:ext cx="12191999" cy="147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005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/>
          <p:nvPr/>
        </p:nvSpPr>
        <p:spPr>
          <a:xfrm>
            <a:off x="0" y="6505265"/>
            <a:ext cx="12192000" cy="444141"/>
          </a:xfrm>
          <a:prstGeom prst="rect">
            <a:avLst/>
          </a:prstGeom>
          <a:gradFill flip="none" rotWithShape="1">
            <a:gsLst>
              <a:gs pos="0">
                <a:srgbClr val="00677F">
                  <a:shade val="30000"/>
                  <a:satMod val="115000"/>
                </a:srgbClr>
              </a:gs>
              <a:gs pos="50000">
                <a:srgbClr val="00677F">
                  <a:shade val="67500"/>
                  <a:satMod val="115000"/>
                </a:srgbClr>
              </a:gs>
              <a:gs pos="100000">
                <a:srgbClr val="00677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F27AB50-52DC-4998-BEBA-9CFBB31FB7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713" y="922554"/>
            <a:ext cx="3779810" cy="5468444"/>
          </a:xfrm>
          <a:prstGeom prst="rect">
            <a:avLst/>
          </a:prstGeom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id="{6C776CE2-6B53-4EDD-BA56-81E1DCE93947}"/>
              </a:ext>
            </a:extLst>
          </p:cNvPr>
          <p:cNvSpPr/>
          <p:nvPr/>
        </p:nvSpPr>
        <p:spPr>
          <a:xfrm>
            <a:off x="4280051" y="1395249"/>
            <a:ext cx="3124048" cy="151323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2400" b="1" dirty="0"/>
              <a:t>PIANO PROCESSO - RELAZIONALE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44911B9F-BF5D-487D-8D1C-562007F0E8AC}"/>
              </a:ext>
            </a:extLst>
          </p:cNvPr>
          <p:cNvSpPr txBox="1">
            <a:spLocks/>
          </p:cNvSpPr>
          <p:nvPr/>
        </p:nvSpPr>
        <p:spPr>
          <a:xfrm>
            <a:off x="11760942" y="6498160"/>
            <a:ext cx="360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AACC25-95ED-3844-860C-EB98A5329D94}" type="slidenum">
              <a:rPr lang="it-IT" smtClean="0">
                <a:solidFill>
                  <a:schemeClr val="bg1"/>
                </a:solidFill>
              </a:rPr>
              <a:pPr/>
              <a:t>2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A958780-4EF1-4B6E-8114-08259E4D8713}"/>
              </a:ext>
            </a:extLst>
          </p:cNvPr>
          <p:cNvSpPr txBox="1"/>
          <p:nvPr/>
        </p:nvSpPr>
        <p:spPr>
          <a:xfrm>
            <a:off x="7863999" y="1318032"/>
            <a:ext cx="4148862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it-IT" sz="2400" b="1" dirty="0">
                <a:solidFill>
                  <a:srgbClr val="C00000"/>
                </a:solidFill>
              </a:rPr>
              <a:t>LA VISIONE:</a:t>
            </a:r>
          </a:p>
          <a:p>
            <a:pPr algn="ctr">
              <a:spcAft>
                <a:spcPts val="1200"/>
              </a:spcAft>
            </a:pPr>
            <a:r>
              <a:rPr lang="it-IT" sz="2400" b="1" dirty="0">
                <a:solidFill>
                  <a:srgbClr val="C00000"/>
                </a:solidFill>
              </a:rPr>
              <a:t>MOBILITÀ SOSTENIBILE PER UN VENETO CONNESSO E COMPETITIVO</a:t>
            </a:r>
            <a:endParaRPr lang="en-GB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15" name="Diagramma 14">
            <a:extLst>
              <a:ext uri="{FF2B5EF4-FFF2-40B4-BE49-F238E27FC236}">
                <a16:creationId xmlns:a16="http://schemas.microsoft.com/office/drawing/2014/main" id="{1477BD2F-C361-4FBE-979D-3EE7704C74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3334154"/>
              </p:ext>
            </p:extLst>
          </p:nvPr>
        </p:nvGraphicFramePr>
        <p:xfrm>
          <a:off x="8141242" y="3158940"/>
          <a:ext cx="3594377" cy="3133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0A2BACFF-BB18-4573-9654-6E6452BCEDF8}"/>
              </a:ext>
            </a:extLst>
          </p:cNvPr>
          <p:cNvSpPr txBox="1"/>
          <p:nvPr/>
        </p:nvSpPr>
        <p:spPr>
          <a:xfrm>
            <a:off x="3066388" y="791129"/>
            <a:ext cx="605922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defRPr>
            </a:lvl1pPr>
          </a:lstStyle>
          <a:p>
            <a:r>
              <a:rPr lang="en-GB" altLang="it-IT" sz="2400" dirty="0"/>
              <a:t>IL PIANO REGIONALE DEI TRASPORTI</a:t>
            </a:r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12192000" cy="824948"/>
          </a:xfrm>
          <a:prstGeom prst="rect">
            <a:avLst/>
          </a:prstGeom>
          <a:gradFill flip="none" rotWithShape="1">
            <a:gsLst>
              <a:gs pos="0">
                <a:srgbClr val="00677F">
                  <a:shade val="30000"/>
                  <a:satMod val="115000"/>
                </a:srgbClr>
              </a:gs>
              <a:gs pos="50000">
                <a:srgbClr val="00677F">
                  <a:shade val="67500"/>
                  <a:satMod val="115000"/>
                </a:srgbClr>
              </a:gs>
              <a:gs pos="100000">
                <a:srgbClr val="00677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B01F7D6-8E2F-43BF-BDE9-8B53BD0A6E44}"/>
              </a:ext>
            </a:extLst>
          </p:cNvPr>
          <p:cNvSpPr txBox="1"/>
          <p:nvPr/>
        </p:nvSpPr>
        <p:spPr>
          <a:xfrm>
            <a:off x="3923523" y="3244660"/>
            <a:ext cx="3868557" cy="29625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627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C00000"/>
                </a:solidFill>
              </a:rPr>
              <a:t>Una nuova stagione di programmazione regionale dei trasporti per rispondere alle dinamiche complesse e in profonda evoluzione della mobilità delle persone e delle merci</a:t>
            </a:r>
            <a:endParaRPr lang="en-GB" sz="2400" dirty="0">
              <a:solidFill>
                <a:srgbClr val="C00000"/>
              </a:solidFill>
            </a:endParaRPr>
          </a:p>
        </p:txBody>
      </p:sp>
      <p:pic>
        <p:nvPicPr>
          <p:cNvPr id="4" name="Immagine 21">
            <a:extLst>
              <a:ext uri="{FF2B5EF4-FFF2-40B4-BE49-F238E27FC236}">
                <a16:creationId xmlns:a16="http://schemas.microsoft.com/office/drawing/2014/main" id="{68A05200-C2C8-9829-4954-5B2C7163DF3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0000" y="8502"/>
            <a:ext cx="5292000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3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/>
          <p:nvPr/>
        </p:nvSpPr>
        <p:spPr>
          <a:xfrm>
            <a:off x="0" y="6505265"/>
            <a:ext cx="12192000" cy="444141"/>
          </a:xfrm>
          <a:prstGeom prst="rect">
            <a:avLst/>
          </a:prstGeom>
          <a:gradFill flip="none" rotWithShape="1">
            <a:gsLst>
              <a:gs pos="0">
                <a:srgbClr val="00677F">
                  <a:shade val="30000"/>
                  <a:satMod val="115000"/>
                </a:srgbClr>
              </a:gs>
              <a:gs pos="50000">
                <a:srgbClr val="00677F">
                  <a:shade val="67500"/>
                  <a:satMod val="115000"/>
                </a:srgbClr>
              </a:gs>
              <a:gs pos="100000">
                <a:srgbClr val="00677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F27AB50-52DC-4998-BEBA-9CFBB31FB7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713" y="922554"/>
            <a:ext cx="3779810" cy="546844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A2BACFF-BB18-4573-9654-6E6452BCEDF8}"/>
              </a:ext>
            </a:extLst>
          </p:cNvPr>
          <p:cNvSpPr txBox="1"/>
          <p:nvPr/>
        </p:nvSpPr>
        <p:spPr>
          <a:xfrm>
            <a:off x="3066388" y="791129"/>
            <a:ext cx="605922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defRPr>
            </a:lvl1pPr>
          </a:lstStyle>
          <a:p>
            <a:r>
              <a:rPr lang="en-GB" altLang="it-IT" sz="2400" dirty="0"/>
              <a:t>IL PIANO REGIONALE DEI TRASPORTI</a:t>
            </a:r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12192000" cy="824948"/>
          </a:xfrm>
          <a:prstGeom prst="rect">
            <a:avLst/>
          </a:prstGeom>
          <a:gradFill flip="none" rotWithShape="1">
            <a:gsLst>
              <a:gs pos="0">
                <a:srgbClr val="00677F">
                  <a:shade val="30000"/>
                  <a:satMod val="115000"/>
                </a:srgbClr>
              </a:gs>
              <a:gs pos="50000">
                <a:srgbClr val="00677F">
                  <a:shade val="67500"/>
                  <a:satMod val="115000"/>
                </a:srgbClr>
              </a:gs>
              <a:gs pos="100000">
                <a:srgbClr val="00677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21">
            <a:extLst>
              <a:ext uri="{FF2B5EF4-FFF2-40B4-BE49-F238E27FC236}">
                <a16:creationId xmlns:a16="http://schemas.microsoft.com/office/drawing/2014/main" id="{68A05200-C2C8-9829-4954-5B2C7163DF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0000" y="8502"/>
            <a:ext cx="5292000" cy="79200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A78E727-B23A-8D95-8868-92F6B0D51E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7321956"/>
              </p:ext>
            </p:extLst>
          </p:nvPr>
        </p:nvGraphicFramePr>
        <p:xfrm>
          <a:off x="3632942" y="2032121"/>
          <a:ext cx="8128000" cy="4269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3E6FD76-24ED-0C56-EA11-ED23B126FB76}"/>
              </a:ext>
            </a:extLst>
          </p:cNvPr>
          <p:cNvSpPr txBox="1"/>
          <p:nvPr/>
        </p:nvSpPr>
        <p:spPr>
          <a:xfrm>
            <a:off x="3973419" y="1456411"/>
            <a:ext cx="4821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cap="all" dirty="0">
                <a:solidFill>
                  <a:srgbClr val="C00000"/>
                </a:solidFill>
              </a:rPr>
              <a:t>Strumenti e studi di attuazione</a:t>
            </a:r>
            <a:endParaRPr lang="en-US" sz="2400" b="1" cap="all" dirty="0">
              <a:solidFill>
                <a:srgbClr val="C00000"/>
              </a:solidFill>
            </a:endParaRPr>
          </a:p>
        </p:txBody>
      </p:sp>
      <p:sp>
        <p:nvSpPr>
          <p:cNvPr id="7" name="Segnaposto numero diapositiva 11">
            <a:extLst>
              <a:ext uri="{FF2B5EF4-FFF2-40B4-BE49-F238E27FC236}">
                <a16:creationId xmlns:a16="http://schemas.microsoft.com/office/drawing/2014/main" id="{1827B949-1E05-188A-AF6B-766120BB79D1}"/>
              </a:ext>
            </a:extLst>
          </p:cNvPr>
          <p:cNvSpPr txBox="1">
            <a:spLocks/>
          </p:cNvSpPr>
          <p:nvPr/>
        </p:nvSpPr>
        <p:spPr>
          <a:xfrm>
            <a:off x="11760942" y="6498160"/>
            <a:ext cx="360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AACC25-95ED-3844-860C-EB98A5329D94}" type="slidenum">
              <a:rPr lang="it-IT" smtClean="0">
                <a:solidFill>
                  <a:schemeClr val="bg1"/>
                </a:solidFill>
              </a:rPr>
              <a:pPr/>
              <a:t>3</a:t>
            </a:fld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53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12192000" cy="824948"/>
          </a:xfrm>
          <a:prstGeom prst="rect">
            <a:avLst/>
          </a:prstGeom>
          <a:gradFill flip="none" rotWithShape="1">
            <a:gsLst>
              <a:gs pos="0">
                <a:srgbClr val="00677F">
                  <a:shade val="30000"/>
                  <a:satMod val="115000"/>
                </a:srgbClr>
              </a:gs>
              <a:gs pos="50000">
                <a:srgbClr val="00677F">
                  <a:shade val="67500"/>
                  <a:satMod val="115000"/>
                </a:srgbClr>
              </a:gs>
              <a:gs pos="100000">
                <a:srgbClr val="00677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0" y="6505265"/>
            <a:ext cx="12192000" cy="444141"/>
          </a:xfrm>
          <a:prstGeom prst="rect">
            <a:avLst/>
          </a:prstGeom>
          <a:gradFill flip="none" rotWithShape="1">
            <a:gsLst>
              <a:gs pos="0">
                <a:srgbClr val="00677F">
                  <a:shade val="30000"/>
                  <a:satMod val="115000"/>
                </a:srgbClr>
              </a:gs>
              <a:gs pos="50000">
                <a:srgbClr val="00677F">
                  <a:shade val="67500"/>
                  <a:satMod val="115000"/>
                </a:srgbClr>
              </a:gs>
              <a:gs pos="100000">
                <a:srgbClr val="00677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A2BACFF-BB18-4573-9654-6E6452BCEDF8}"/>
              </a:ext>
            </a:extLst>
          </p:cNvPr>
          <p:cNvSpPr txBox="1"/>
          <p:nvPr/>
        </p:nvSpPr>
        <p:spPr>
          <a:xfrm>
            <a:off x="2354272" y="804389"/>
            <a:ext cx="7502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defRPr>
            </a:lvl1pPr>
          </a:lstStyle>
          <a:p>
            <a:r>
              <a:rPr lang="en-GB" altLang="it-IT" sz="2000" dirty="0"/>
              <a:t>PRT: APPROFONDIMENTO REGIONALE SULLA LOGISTICA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B837C5EE-10EA-44DE-BB91-B65AFE02CC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9331" y="0"/>
            <a:ext cx="5292000" cy="792000"/>
          </a:xfrm>
          <a:prstGeom prst="rect">
            <a:avLst/>
          </a:prstGeom>
        </p:spPr>
      </p:pic>
      <p:sp>
        <p:nvSpPr>
          <p:cNvPr id="8" name="Rettangolo con angoli arrotondati 14">
            <a:extLst>
              <a:ext uri="{FF2B5EF4-FFF2-40B4-BE49-F238E27FC236}">
                <a16:creationId xmlns:a16="http://schemas.microsoft.com/office/drawing/2014/main" id="{EC58C215-4FD4-4891-8D17-197DDA38FEC1}"/>
              </a:ext>
            </a:extLst>
          </p:cNvPr>
          <p:cNvSpPr/>
          <p:nvPr/>
        </p:nvSpPr>
        <p:spPr>
          <a:xfrm>
            <a:off x="3913808" y="3281807"/>
            <a:ext cx="3566223" cy="3004337"/>
          </a:xfrm>
          <a:prstGeom prst="roundRect">
            <a:avLst/>
          </a:prstGeom>
          <a:noFill/>
          <a:ln w="38100">
            <a:solidFill>
              <a:srgbClr val="0062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>
                <a:solidFill>
                  <a:schemeClr val="tx1"/>
                </a:solidFill>
              </a:rPr>
              <a:t>60 stakeholder coinvolti</a:t>
            </a:r>
          </a:p>
          <a:p>
            <a:pPr marL="342900" indent="-342900">
              <a:buFont typeface="Calibri" panose="020F0502020204030204" pitchFamily="34" charset="0"/>
              <a:buChar char="―"/>
            </a:pPr>
            <a:r>
              <a:rPr lang="it-IT" sz="2000" dirty="0">
                <a:solidFill>
                  <a:schemeClr val="tx1"/>
                </a:solidFill>
              </a:rPr>
              <a:t>Associazioni di Categoria</a:t>
            </a:r>
          </a:p>
          <a:p>
            <a:pPr marL="342900" indent="-342900">
              <a:buFont typeface="Calibri" panose="020F0502020204030204" pitchFamily="34" charset="0"/>
              <a:buChar char="―"/>
            </a:pPr>
            <a:r>
              <a:rPr lang="en-US" sz="2000" dirty="0" err="1">
                <a:solidFill>
                  <a:schemeClr val="tx1"/>
                </a:solidFill>
              </a:rPr>
              <a:t>Istituzioni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Calibri" panose="020F0502020204030204" pitchFamily="34" charset="0"/>
              <a:buChar char="―"/>
            </a:pPr>
            <a:r>
              <a:rPr lang="it-IT" sz="2000" dirty="0">
                <a:solidFill>
                  <a:schemeClr val="tx1"/>
                </a:solidFill>
              </a:rPr>
              <a:t>Gestori delle reti ferroviarie, fluviali, stradali e dei nodi logistici: aeroporti, terminal ferroviari e porti</a:t>
            </a:r>
          </a:p>
        </p:txBody>
      </p:sp>
      <p:sp>
        <p:nvSpPr>
          <p:cNvPr id="10" name="Rettangolo con angoli arrotondati 13">
            <a:extLst>
              <a:ext uri="{FF2B5EF4-FFF2-40B4-BE49-F238E27FC236}">
                <a16:creationId xmlns:a16="http://schemas.microsoft.com/office/drawing/2014/main" id="{D5FAC505-9F0D-4892-8682-34214B81ADD3}"/>
              </a:ext>
            </a:extLst>
          </p:cNvPr>
          <p:cNvSpPr/>
          <p:nvPr/>
        </p:nvSpPr>
        <p:spPr>
          <a:xfrm>
            <a:off x="7619433" y="1287514"/>
            <a:ext cx="4355901" cy="1736646"/>
          </a:xfrm>
          <a:prstGeom prst="roundRect">
            <a:avLst/>
          </a:prstGeom>
          <a:solidFill>
            <a:srgbClr val="9A0001"/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Obiettivo: perseguire lo sviluppo integrato e coordinato delle infrastrutture, della logistica e della territorialità</a:t>
            </a:r>
            <a:endParaRPr lang="it-IT" sz="24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B21FEE-29B5-9F07-C960-0D597F3A0E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68" y="1105649"/>
            <a:ext cx="3764038" cy="5056931"/>
          </a:xfrm>
          <a:prstGeom prst="rect">
            <a:avLst/>
          </a:prstGeom>
        </p:spPr>
      </p:pic>
      <p:sp>
        <p:nvSpPr>
          <p:cNvPr id="6" name="Ovale 10">
            <a:extLst>
              <a:ext uri="{FF2B5EF4-FFF2-40B4-BE49-F238E27FC236}">
                <a16:creationId xmlns:a16="http://schemas.microsoft.com/office/drawing/2014/main" id="{C73E6189-3E3F-45D3-1CE8-AC838E29250F}"/>
              </a:ext>
            </a:extLst>
          </p:cNvPr>
          <p:cNvSpPr/>
          <p:nvPr/>
        </p:nvSpPr>
        <p:spPr>
          <a:xfrm>
            <a:off x="4134895" y="1399218"/>
            <a:ext cx="3124048" cy="151323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it-IT" sz="2400" b="1" dirty="0"/>
              <a:t>PIANO PROCESSO - RELAZIONALE</a:t>
            </a:r>
          </a:p>
        </p:txBody>
      </p:sp>
      <p:sp>
        <p:nvSpPr>
          <p:cNvPr id="14" name="Rettangolo con angoli arrotondati 14">
            <a:extLst>
              <a:ext uri="{FF2B5EF4-FFF2-40B4-BE49-F238E27FC236}">
                <a16:creationId xmlns:a16="http://schemas.microsoft.com/office/drawing/2014/main" id="{289911D5-B33D-DDFE-8E3B-0CC2F95DB1E3}"/>
              </a:ext>
            </a:extLst>
          </p:cNvPr>
          <p:cNvSpPr/>
          <p:nvPr/>
        </p:nvSpPr>
        <p:spPr>
          <a:xfrm>
            <a:off x="7695468" y="3307276"/>
            <a:ext cx="4312582" cy="3004337"/>
          </a:xfrm>
          <a:prstGeom prst="roundRect">
            <a:avLst/>
          </a:prstGeom>
          <a:noFill/>
          <a:ln w="38100">
            <a:solidFill>
              <a:srgbClr val="0062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Calibri" panose="020F0502020204030204" pitchFamily="34" charset="0"/>
              <a:buChar char="―"/>
            </a:pPr>
            <a:r>
              <a:rPr lang="it-IT" sz="2000" dirty="0">
                <a:solidFill>
                  <a:schemeClr val="tx1"/>
                </a:solidFill>
              </a:rPr>
              <a:t>Analizzare lo </a:t>
            </a:r>
            <a:r>
              <a:rPr lang="it-IT" sz="2000" b="1" dirty="0">
                <a:solidFill>
                  <a:schemeClr val="tx1"/>
                </a:solidFill>
              </a:rPr>
              <a:t>stato di fatto dei fabbisogni della logistica</a:t>
            </a:r>
            <a:r>
              <a:rPr lang="it-IT" sz="2000" dirty="0">
                <a:solidFill>
                  <a:schemeClr val="tx1"/>
                </a:solidFill>
              </a:rPr>
              <a:t>, con riferimento alle 15 azioni identificate dal PRT per lo sviluppo del settore</a:t>
            </a:r>
          </a:p>
          <a:p>
            <a:pPr marL="342900" indent="-342900">
              <a:buFont typeface="Calibri" panose="020F0502020204030204" pitchFamily="34" charset="0"/>
              <a:buChar char="―"/>
            </a:pPr>
            <a:r>
              <a:rPr lang="it-IT" sz="2000" dirty="0">
                <a:solidFill>
                  <a:schemeClr val="tx1"/>
                </a:solidFill>
              </a:rPr>
              <a:t>Proporre </a:t>
            </a:r>
            <a:r>
              <a:rPr lang="it-IT" sz="2000" b="1" dirty="0">
                <a:solidFill>
                  <a:schemeClr val="tx1"/>
                </a:solidFill>
              </a:rPr>
              <a:t>criteri e misure di implementazione delle azioni </a:t>
            </a:r>
            <a:r>
              <a:rPr lang="it-IT" sz="2000" dirty="0">
                <a:solidFill>
                  <a:schemeClr val="tx1"/>
                </a:solidFill>
              </a:rPr>
              <a:t>del PRT ancora da attuare secondo la logica di processo del PRT</a:t>
            </a:r>
          </a:p>
        </p:txBody>
      </p:sp>
      <p:sp>
        <p:nvSpPr>
          <p:cNvPr id="15" name="Segnaposto numero diapositiva 11">
            <a:extLst>
              <a:ext uri="{FF2B5EF4-FFF2-40B4-BE49-F238E27FC236}">
                <a16:creationId xmlns:a16="http://schemas.microsoft.com/office/drawing/2014/main" id="{B3292D22-1E28-F074-4A47-01F5B4059883}"/>
              </a:ext>
            </a:extLst>
          </p:cNvPr>
          <p:cNvSpPr txBox="1">
            <a:spLocks/>
          </p:cNvSpPr>
          <p:nvPr/>
        </p:nvSpPr>
        <p:spPr>
          <a:xfrm>
            <a:off x="11760942" y="6498160"/>
            <a:ext cx="360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AACC25-95ED-3844-860C-EB98A5329D94}" type="slidenum">
              <a:rPr lang="it-IT" smtClean="0">
                <a:solidFill>
                  <a:schemeClr val="bg1"/>
                </a:solidFill>
              </a:rPr>
              <a:pPr/>
              <a:t>4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6" name="Rettangolo con angoli arrotondati 14">
            <a:extLst>
              <a:ext uri="{FF2B5EF4-FFF2-40B4-BE49-F238E27FC236}">
                <a16:creationId xmlns:a16="http://schemas.microsoft.com/office/drawing/2014/main" id="{1937724C-281C-461C-5CC0-AA6E76C7DD87}"/>
              </a:ext>
            </a:extLst>
          </p:cNvPr>
          <p:cNvSpPr/>
          <p:nvPr/>
        </p:nvSpPr>
        <p:spPr>
          <a:xfrm>
            <a:off x="159501" y="6004350"/>
            <a:ext cx="3698371" cy="484232"/>
          </a:xfrm>
          <a:prstGeom prst="roundRect">
            <a:avLst/>
          </a:prstGeom>
          <a:noFill/>
          <a:ln w="38100">
            <a:solidFill>
              <a:srgbClr val="0062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Studio finanziato dal CEF, progetto Veneto </a:t>
            </a:r>
            <a:r>
              <a:rPr lang="it-IT" sz="1600" b="1" dirty="0" err="1">
                <a:solidFill>
                  <a:schemeClr val="tx1"/>
                </a:solidFill>
              </a:rPr>
              <a:t>Intermodal</a:t>
            </a:r>
            <a:r>
              <a:rPr lang="it-IT" sz="1600" b="1" dirty="0">
                <a:solidFill>
                  <a:schemeClr val="tx1"/>
                </a:solidFill>
              </a:rPr>
              <a:t> </a:t>
            </a:r>
            <a:r>
              <a:rPr lang="en-GB" altLang="it-IT" sz="1600" b="1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rPr>
              <a:t>| 2018-IT-TM-0057-S</a:t>
            </a:r>
            <a:endParaRPr lang="it-IT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7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0A26B9F-3D7A-7A22-F608-8904C9E27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84" y="824948"/>
            <a:ext cx="12008386" cy="592067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0"/>
            <a:ext cx="12192000" cy="824948"/>
          </a:xfrm>
          <a:prstGeom prst="rect">
            <a:avLst/>
          </a:prstGeom>
          <a:gradFill flip="none" rotWithShape="1">
            <a:gsLst>
              <a:gs pos="0">
                <a:srgbClr val="00677F">
                  <a:shade val="30000"/>
                  <a:satMod val="115000"/>
                </a:srgbClr>
              </a:gs>
              <a:gs pos="50000">
                <a:srgbClr val="00677F">
                  <a:shade val="67500"/>
                  <a:satMod val="115000"/>
                </a:srgbClr>
              </a:gs>
              <a:gs pos="100000">
                <a:srgbClr val="00677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0" y="6505265"/>
            <a:ext cx="12192000" cy="444141"/>
          </a:xfrm>
          <a:prstGeom prst="rect">
            <a:avLst/>
          </a:prstGeom>
          <a:gradFill flip="none" rotWithShape="1">
            <a:gsLst>
              <a:gs pos="0">
                <a:srgbClr val="00677F">
                  <a:shade val="30000"/>
                  <a:satMod val="115000"/>
                </a:srgbClr>
              </a:gs>
              <a:gs pos="50000">
                <a:srgbClr val="00677F">
                  <a:shade val="67500"/>
                  <a:satMod val="115000"/>
                </a:srgbClr>
              </a:gs>
              <a:gs pos="100000">
                <a:srgbClr val="00677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B837C5EE-10EA-44DE-BB91-B65AFE02CC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9331" y="0"/>
            <a:ext cx="5292000" cy="792000"/>
          </a:xfrm>
          <a:prstGeom prst="rect">
            <a:avLst/>
          </a:prstGeom>
        </p:spPr>
      </p:pic>
      <p:sp>
        <p:nvSpPr>
          <p:cNvPr id="30" name="Segnaposto numero diapositiva 11">
            <a:extLst>
              <a:ext uri="{FF2B5EF4-FFF2-40B4-BE49-F238E27FC236}">
                <a16:creationId xmlns:a16="http://schemas.microsoft.com/office/drawing/2014/main" id="{6AB84D75-03ED-F752-C4A1-01FC57C75A98}"/>
              </a:ext>
            </a:extLst>
          </p:cNvPr>
          <p:cNvSpPr txBox="1">
            <a:spLocks/>
          </p:cNvSpPr>
          <p:nvPr/>
        </p:nvSpPr>
        <p:spPr>
          <a:xfrm>
            <a:off x="11760942" y="6498160"/>
            <a:ext cx="360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AACC25-95ED-3844-860C-EB98A5329D94}" type="slidenum">
              <a:rPr lang="it-IT" smtClean="0">
                <a:solidFill>
                  <a:schemeClr val="bg1"/>
                </a:solidFill>
              </a:rPr>
              <a:pPr/>
              <a:t>5</a:t>
            </a:fld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F9CF0B9B-D9AA-CFCC-B106-749225DB4D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916088"/>
              </p:ext>
            </p:extLst>
          </p:nvPr>
        </p:nvGraphicFramePr>
        <p:xfrm>
          <a:off x="203719" y="840773"/>
          <a:ext cx="11803223" cy="5571264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9461547">
                  <a:extLst>
                    <a:ext uri="{9D8B030D-6E8A-4147-A177-3AD203B41FA5}">
                      <a16:colId xmlns:a16="http://schemas.microsoft.com/office/drawing/2014/main" val="4222687582"/>
                    </a:ext>
                  </a:extLst>
                </a:gridCol>
                <a:gridCol w="1036670">
                  <a:extLst>
                    <a:ext uri="{9D8B030D-6E8A-4147-A177-3AD203B41FA5}">
                      <a16:colId xmlns:a16="http://schemas.microsoft.com/office/drawing/2014/main" val="259850007"/>
                    </a:ext>
                  </a:extLst>
                </a:gridCol>
                <a:gridCol w="652503">
                  <a:extLst>
                    <a:ext uri="{9D8B030D-6E8A-4147-A177-3AD203B41FA5}">
                      <a16:colId xmlns:a16="http://schemas.microsoft.com/office/drawing/2014/main" val="2518202166"/>
                    </a:ext>
                  </a:extLst>
                </a:gridCol>
                <a:gridCol w="652503">
                  <a:extLst>
                    <a:ext uri="{9D8B030D-6E8A-4147-A177-3AD203B41FA5}">
                      <a16:colId xmlns:a16="http://schemas.microsoft.com/office/drawing/2014/main" val="2982637584"/>
                    </a:ext>
                  </a:extLst>
                </a:gridCol>
              </a:tblGrid>
              <a:tr h="2291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15 AZIONI DEL PRT PER UNA LOGISTICA SOSTENIBILE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" marR="5313" marT="5313" marB="0" anchor="ctr">
                    <a:solidFill>
                      <a:srgbClr val="00637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SINERGIE ALTRI PIANI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" marR="5313" marT="5313" marB="0" anchor="ctr">
                    <a:solidFill>
                      <a:srgbClr val="0063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728695"/>
                  </a:ext>
                </a:extLst>
              </a:tr>
              <a:tr h="2218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PRTRA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" marR="5313" marT="5313" marB="0" anchor="ctr">
                    <a:solidFill>
                      <a:srgbClr val="006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PTRC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" marR="5313" marT="5313" marB="0" anchor="ctr">
                    <a:solidFill>
                      <a:srgbClr val="006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PER</a:t>
                      </a:r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" marR="5313" marT="5313" marB="0" anchor="ctr">
                    <a:solidFill>
                      <a:srgbClr val="0063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082488"/>
                  </a:ext>
                </a:extLst>
              </a:tr>
              <a:tr h="22954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A2.1</a:t>
                      </a:r>
                      <a:r>
                        <a:rPr lang="it-IT" sz="1400" u="none" strike="noStrike" dirty="0">
                          <a:effectLst/>
                        </a:rPr>
                        <a:t> Completamento dell’asse ferroviario del Brennero con priorità nell’ingresso a Verona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X</a:t>
                      </a:r>
                      <a:endParaRPr lang="it-IT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effectLst/>
                        </a:rPr>
                        <a:t> 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366061"/>
                  </a:ext>
                </a:extLst>
              </a:tr>
              <a:tr h="4382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A2.2 </a:t>
                      </a:r>
                      <a:r>
                        <a:rPr lang="it-IT" sz="1400" u="none" strike="noStrike" dirty="0">
                          <a:effectLst/>
                        </a:rPr>
                        <a:t>Adeguamento delle linee ferroviarie per i servizi merci a standard TEM (Treno Merci Europeo) e miglioramento dei raccordi di ultimo miglio ferroviario nei nodi logistici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X</a:t>
                      </a:r>
                      <a:endParaRPr lang="it-IT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139427"/>
                  </a:ext>
                </a:extLst>
              </a:tr>
              <a:tr h="4382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A2.3 </a:t>
                      </a:r>
                      <a:r>
                        <a:rPr lang="it-IT" sz="1400" u="none" strike="noStrike" dirty="0">
                          <a:effectLst/>
                        </a:rPr>
                        <a:t>Sviluppo degli interporti, potenziamento dei nodi core e sviluppo degli interventi complementari nel territorio regionale , nonché della navigazione interna interregionale sul fiume Po e idrovie collegate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526458"/>
                  </a:ext>
                </a:extLst>
              </a:tr>
              <a:tr h="4382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A2.4</a:t>
                      </a:r>
                      <a:r>
                        <a:rPr lang="it-IT" sz="1400" u="none" strike="noStrike" dirty="0">
                          <a:effectLst/>
                        </a:rPr>
                        <a:t> Garantire la centralità del sistema portuale Veneto nell’alto Adriatico con l’aumento selettivo della capacità dei terminal portuali e miglioramento dell’offerta strategica dei porti di Venezia e Chioggia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kumimoji="0" lang="it-IT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kumimoji="0" lang="it-IT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kumimoji="0" lang="it-IT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344649"/>
                  </a:ext>
                </a:extLst>
              </a:tr>
              <a:tr h="4382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A4.1</a:t>
                      </a:r>
                      <a:r>
                        <a:rPr lang="it-IT" sz="1400" u="none" strike="noStrike" dirty="0">
                          <a:effectLst/>
                        </a:rPr>
                        <a:t> Completare il disegno della rete infrastrutturale stradale sulla base dell’analisi della domanda di trasporto e degli impatti delle nuove infrastrutture sul sistema socioeconomico regionale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X</a:t>
                      </a:r>
                      <a:endParaRPr lang="it-IT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955975"/>
                  </a:ext>
                </a:extLst>
              </a:tr>
              <a:tr h="22954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A4.2</a:t>
                      </a:r>
                      <a:r>
                        <a:rPr lang="it-IT" sz="1400" u="none" strike="noStrike" dirty="0">
                          <a:effectLst/>
                        </a:rPr>
                        <a:t> Programma di manutenzione straordinaria per la viabilità di connessione e per la riduzione dell’incidentalità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kumimoji="0" lang="it-IT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effectLst/>
                        </a:rPr>
                        <a:t> 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817208"/>
                  </a:ext>
                </a:extLst>
              </a:tr>
              <a:tr h="22954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A4.3</a:t>
                      </a:r>
                      <a:r>
                        <a:rPr lang="it-IT" sz="1400" u="none" strike="noStrike" dirty="0">
                          <a:effectLst/>
                        </a:rPr>
                        <a:t> Implementare e migliorare l’accessibilità al sistema autostradale e le sue relazioni con la rete stradale regionale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kumimoji="0" lang="it-IT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X</a:t>
                      </a:r>
                      <a:endParaRPr lang="it-IT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703872"/>
                  </a:ext>
                </a:extLst>
              </a:tr>
              <a:tr h="22954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A5.6</a:t>
                      </a:r>
                      <a:r>
                        <a:rPr lang="it-IT" sz="1400" u="none" strike="noStrike" dirty="0">
                          <a:effectLst/>
                        </a:rPr>
                        <a:t> Rilanciare il settore della navigazione interna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kumimoji="0" lang="it-IT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728890"/>
                  </a:ext>
                </a:extLst>
              </a:tr>
              <a:tr h="4382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A6.1</a:t>
                      </a:r>
                      <a:r>
                        <a:rPr lang="it-IT" sz="1400" u="none" strike="noStrike" dirty="0">
                          <a:effectLst/>
                        </a:rPr>
                        <a:t> Attivare azioni per la diminuzione dell’impatto ambientale generato dal trasporto su gomma, anche attraverso azioni per l’internalizzazione delle conseguenze sociali provocate dall’inquinamento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849920"/>
                  </a:ext>
                </a:extLst>
              </a:tr>
              <a:tr h="65462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A6.2 </a:t>
                      </a:r>
                      <a:r>
                        <a:rPr lang="it-IT" sz="1400" u="none" strike="noStrike" dirty="0">
                          <a:effectLst/>
                        </a:rPr>
                        <a:t>Favorire lo sviluppo di una rete infrastrutturale di ricarica per veicoli elettrici privati e commerciali nonché delle unità di navigazione con standard comuni coerenti con gli indirizzi tecnologici di scala nazionale, anche mediante l’intervento degli operatori privati del settore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kumimoji="0" lang="it-IT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solidFill>
                            <a:srgbClr val="C00000"/>
                          </a:solidFill>
                          <a:effectLst/>
                        </a:rPr>
                        <a:t>X</a:t>
                      </a:r>
                      <a:endParaRPr lang="it-IT" sz="1400" b="1" i="0" u="none" strike="noStrike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effectLst/>
                        </a:rPr>
                        <a:t> 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631789"/>
                  </a:ext>
                </a:extLst>
              </a:tr>
              <a:tr h="22954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A6.3</a:t>
                      </a:r>
                      <a:r>
                        <a:rPr lang="it-IT" sz="1400" u="none" strike="noStrike" dirty="0">
                          <a:effectLst/>
                        </a:rPr>
                        <a:t> Dare forma alle reti per la diffusione della mobilità ad idrogeno e LNG, a particolare beneficio del trasporto merci su strada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kumimoji="0" lang="it-IT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714902"/>
                  </a:ext>
                </a:extLst>
              </a:tr>
              <a:tr h="22954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A7.1</a:t>
                      </a:r>
                      <a:r>
                        <a:rPr lang="it-IT" sz="1400" u="none" strike="noStrike" dirty="0">
                          <a:effectLst/>
                        </a:rPr>
                        <a:t> Definire un approccio integrato degli standard tecnologici per lo sviluppo di un ambiente unico ICT e ITS regionale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effectLst/>
                        </a:rPr>
                        <a:t> 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32361"/>
                  </a:ext>
                </a:extLst>
              </a:tr>
              <a:tr h="43821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A7.2</a:t>
                      </a:r>
                      <a:r>
                        <a:rPr lang="it-IT" sz="1400" u="none" strike="noStrike" dirty="0">
                          <a:effectLst/>
                        </a:rPr>
                        <a:t> Attuare provvedimenti per lo sviluppo di applicazioni di nuove tecnologie per il trasporto passeggeri e merci condivise con i cittadini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477417"/>
                  </a:ext>
                </a:extLst>
              </a:tr>
              <a:tr h="22954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A7.3</a:t>
                      </a:r>
                      <a:r>
                        <a:rPr lang="it-IT" sz="1400" u="none" strike="noStrike" dirty="0">
                          <a:effectLst/>
                        </a:rPr>
                        <a:t> Sostenere lo sviluppo di applicazioni ICT e ITS per le piccole e medie imprese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>
                          <a:effectLst/>
                        </a:rPr>
                        <a:t> 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kumimoji="0" lang="it-IT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36752"/>
                  </a:ext>
                </a:extLst>
              </a:tr>
              <a:tr h="22954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A7.4</a:t>
                      </a:r>
                      <a:r>
                        <a:rPr lang="it-IT" sz="1400" u="none" strike="noStrike" dirty="0">
                          <a:effectLst/>
                        </a:rPr>
                        <a:t> Sviluppare tecnologie smart road per gli assi della viabilità regionale primaria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 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kumimoji="0" lang="it-IT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5313" marR="5313" marT="5313" marB="0" anchor="ctr">
                    <a:solidFill>
                      <a:srgbClr val="8891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319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02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12192000" cy="824948"/>
          </a:xfrm>
          <a:prstGeom prst="rect">
            <a:avLst/>
          </a:prstGeom>
          <a:gradFill flip="none" rotWithShape="1">
            <a:gsLst>
              <a:gs pos="0">
                <a:srgbClr val="00677F">
                  <a:shade val="30000"/>
                  <a:satMod val="115000"/>
                </a:srgbClr>
              </a:gs>
              <a:gs pos="50000">
                <a:srgbClr val="00677F">
                  <a:shade val="67500"/>
                  <a:satMod val="115000"/>
                </a:srgbClr>
              </a:gs>
              <a:gs pos="100000">
                <a:srgbClr val="00677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0" y="6505265"/>
            <a:ext cx="12192000" cy="444141"/>
          </a:xfrm>
          <a:prstGeom prst="rect">
            <a:avLst/>
          </a:prstGeom>
          <a:gradFill flip="none" rotWithShape="1">
            <a:gsLst>
              <a:gs pos="0">
                <a:srgbClr val="00677F">
                  <a:shade val="30000"/>
                  <a:satMod val="115000"/>
                </a:srgbClr>
              </a:gs>
              <a:gs pos="50000">
                <a:srgbClr val="00677F">
                  <a:shade val="67500"/>
                  <a:satMod val="115000"/>
                </a:srgbClr>
              </a:gs>
              <a:gs pos="100000">
                <a:srgbClr val="00677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B837C5EE-10EA-44DE-BB91-B65AFE02CC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9331" y="0"/>
            <a:ext cx="5292000" cy="7920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A2BACFF-BB18-4573-9654-6E6452BCEDF8}"/>
              </a:ext>
            </a:extLst>
          </p:cNvPr>
          <p:cNvSpPr txBox="1"/>
          <p:nvPr/>
        </p:nvSpPr>
        <p:spPr>
          <a:xfrm>
            <a:off x="1906531" y="709681"/>
            <a:ext cx="79873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defRPr>
            </a:lvl1pPr>
          </a:lstStyle>
          <a:p>
            <a:r>
              <a:rPr lang="en-GB" altLang="it-IT" sz="2000" dirty="0"/>
              <a:t>SFIDE FUTURE: TRASPORTO FERROVIARIO E INTERMODALE</a:t>
            </a:r>
          </a:p>
        </p:txBody>
      </p:sp>
      <p:sp>
        <p:nvSpPr>
          <p:cNvPr id="2" name="Segnaposto numero diapositiva 11">
            <a:extLst>
              <a:ext uri="{FF2B5EF4-FFF2-40B4-BE49-F238E27FC236}">
                <a16:creationId xmlns:a16="http://schemas.microsoft.com/office/drawing/2014/main" id="{18BDAB62-8CE7-D157-27D5-AF6441CBF070}"/>
              </a:ext>
            </a:extLst>
          </p:cNvPr>
          <p:cNvSpPr txBox="1">
            <a:spLocks/>
          </p:cNvSpPr>
          <p:nvPr/>
        </p:nvSpPr>
        <p:spPr>
          <a:xfrm>
            <a:off x="11760942" y="6498160"/>
            <a:ext cx="360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AACC25-95ED-3844-860C-EB98A5329D94}" type="slidenum">
              <a:rPr lang="it-IT" smtClean="0">
                <a:solidFill>
                  <a:schemeClr val="bg1"/>
                </a:solidFill>
              </a:rPr>
              <a:pPr/>
              <a:t>6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12">
            <a:extLst>
              <a:ext uri="{FF2B5EF4-FFF2-40B4-BE49-F238E27FC236}">
                <a16:creationId xmlns:a16="http://schemas.microsoft.com/office/drawing/2014/main" id="{D5C67435-695A-5761-C041-530F8A07C39C}"/>
              </a:ext>
            </a:extLst>
          </p:cNvPr>
          <p:cNvSpPr txBox="1"/>
          <p:nvPr/>
        </p:nvSpPr>
        <p:spPr>
          <a:xfrm>
            <a:off x="197202" y="1128208"/>
            <a:ext cx="6423128" cy="9233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50000">
                <a:srgbClr val="BD0414">
                  <a:tint val="44500"/>
                  <a:satMod val="160000"/>
                </a:srgbClr>
              </a:gs>
              <a:gs pos="100000">
                <a:srgbClr val="BD0414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it-IT" b="1" i="1" dirty="0"/>
              <a:t>Completamento asse ferroviario del Brennero, nel più ampio quadro di potenziamento della rete ferroviaria regionale (Corridoi europei, AV e elettrificazione/upgrading linee regionali)</a:t>
            </a:r>
          </a:p>
        </p:txBody>
      </p:sp>
      <p:sp>
        <p:nvSpPr>
          <p:cNvPr id="6" name="CasellaDiTesto 12">
            <a:extLst>
              <a:ext uri="{FF2B5EF4-FFF2-40B4-BE49-F238E27FC236}">
                <a16:creationId xmlns:a16="http://schemas.microsoft.com/office/drawing/2014/main" id="{D8E5410E-8ED7-2383-26D7-60423233FAE2}"/>
              </a:ext>
            </a:extLst>
          </p:cNvPr>
          <p:cNvSpPr txBox="1"/>
          <p:nvPr/>
        </p:nvSpPr>
        <p:spPr>
          <a:xfrm>
            <a:off x="198445" y="2102016"/>
            <a:ext cx="5701663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50000">
                <a:srgbClr val="BD0414">
                  <a:tint val="44500"/>
                  <a:satMod val="160000"/>
                </a:srgbClr>
              </a:gs>
              <a:gs pos="100000">
                <a:srgbClr val="BD0414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spcBef>
                <a:spcPts val="1200"/>
              </a:spcBef>
              <a:defRPr b="1" i="1"/>
            </a:lvl1pPr>
          </a:lstStyle>
          <a:p>
            <a:r>
              <a:rPr lang="it-IT" dirty="0"/>
              <a:t>Adeguamento linee ferroviarie a standard TEN-T  (in particolare lunghezza modulo treni 750 m e ERTMS)</a:t>
            </a:r>
          </a:p>
        </p:txBody>
      </p:sp>
      <p:pic>
        <p:nvPicPr>
          <p:cNvPr id="12" name="Picture 1" descr="page26image41328560">
            <a:extLst>
              <a:ext uri="{FF2B5EF4-FFF2-40B4-BE49-F238E27FC236}">
                <a16:creationId xmlns:a16="http://schemas.microsoft.com/office/drawing/2014/main" id="{3DA51A9A-9DA8-9330-BD7E-F27D939E94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613" y="3585347"/>
            <a:ext cx="5120529" cy="241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con angoli arrotondati 12">
            <a:extLst>
              <a:ext uri="{FF2B5EF4-FFF2-40B4-BE49-F238E27FC236}">
                <a16:creationId xmlns:a16="http://schemas.microsoft.com/office/drawing/2014/main" id="{2863F59D-E6A8-703B-0D3F-BC73D8FCE639}"/>
              </a:ext>
            </a:extLst>
          </p:cNvPr>
          <p:cNvSpPr/>
          <p:nvPr/>
        </p:nvSpPr>
        <p:spPr>
          <a:xfrm>
            <a:off x="250164" y="5637541"/>
            <a:ext cx="4387931" cy="1021556"/>
          </a:xfrm>
          <a:prstGeom prst="roundRect">
            <a:avLst/>
          </a:prstGeom>
          <a:solidFill>
            <a:srgbClr val="9A0001"/>
          </a:solidFill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Calibri" panose="020F0502020204030204" pitchFamily="34" charset="0"/>
              </a:rPr>
              <a:t>3 Corridoi TEN-T in Veneto (</a:t>
            </a:r>
            <a:r>
              <a:rPr lang="it-IT" b="1" i="1" dirty="0">
                <a:solidFill>
                  <a:schemeClr val="bg1"/>
                </a:solidFill>
                <a:latin typeface="Calibri" panose="020F0502020204030204" pitchFamily="34" charset="0"/>
              </a:rPr>
              <a:t>su 4 in che attraversano l’Italia</a:t>
            </a:r>
            <a:r>
              <a:rPr lang="it-IT" b="1" dirty="0">
                <a:solidFill>
                  <a:schemeClr val="bg1"/>
                </a:solidFill>
                <a:latin typeface="Calibri" panose="020F0502020204030204" pitchFamily="34" charset="0"/>
              </a:rPr>
              <a:t>), che includono anche il Sistema Idroviario Padano Veneto </a:t>
            </a:r>
          </a:p>
        </p:txBody>
      </p:sp>
      <p:sp>
        <p:nvSpPr>
          <p:cNvPr id="16" name="CasellaDiTesto 12">
            <a:extLst>
              <a:ext uri="{FF2B5EF4-FFF2-40B4-BE49-F238E27FC236}">
                <a16:creationId xmlns:a16="http://schemas.microsoft.com/office/drawing/2014/main" id="{C88D4C8D-1A7C-2CFD-5D54-172CD5A8E09E}"/>
              </a:ext>
            </a:extLst>
          </p:cNvPr>
          <p:cNvSpPr txBox="1"/>
          <p:nvPr/>
        </p:nvSpPr>
        <p:spPr>
          <a:xfrm>
            <a:off x="201703" y="3243177"/>
            <a:ext cx="4480466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50000">
                <a:srgbClr val="BD0414">
                  <a:tint val="44500"/>
                  <a:satMod val="160000"/>
                </a:srgbClr>
              </a:gs>
              <a:gs pos="100000">
                <a:srgbClr val="BD0414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it-IT" b="1" i="1" dirty="0"/>
              <a:t>Rilanciare il settore della navigazione interna </a:t>
            </a:r>
          </a:p>
        </p:txBody>
      </p:sp>
      <p:grpSp>
        <p:nvGrpSpPr>
          <p:cNvPr id="17" name="Gruppo 14">
            <a:extLst>
              <a:ext uri="{FF2B5EF4-FFF2-40B4-BE49-F238E27FC236}">
                <a16:creationId xmlns:a16="http://schemas.microsoft.com/office/drawing/2014/main" id="{DB14923B-BFFD-4968-AE03-379A4B70A8F2}"/>
              </a:ext>
            </a:extLst>
          </p:cNvPr>
          <p:cNvGrpSpPr>
            <a:grpSpLocks/>
          </p:cNvGrpSpPr>
          <p:nvPr/>
        </p:nvGrpSpPr>
        <p:grpSpPr bwMode="auto">
          <a:xfrm>
            <a:off x="5761822" y="1081490"/>
            <a:ext cx="6220272" cy="4307574"/>
            <a:chOff x="373549" y="1076770"/>
            <a:chExt cx="8167064" cy="5762375"/>
          </a:xfrm>
        </p:grpSpPr>
        <p:pic>
          <p:nvPicPr>
            <p:cNvPr id="18" name="Immagine 15">
              <a:extLst>
                <a:ext uri="{FF2B5EF4-FFF2-40B4-BE49-F238E27FC236}">
                  <a16:creationId xmlns:a16="http://schemas.microsoft.com/office/drawing/2014/main" id="{9902EC88-52DC-486B-B8F8-60064F6A6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ABD0EB"/>
                </a:clrFrom>
                <a:clrTo>
                  <a:srgbClr val="ABD0E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316" y="1663618"/>
              <a:ext cx="6488733" cy="5129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" name="Gruppo 16">
              <a:extLst>
                <a:ext uri="{FF2B5EF4-FFF2-40B4-BE49-F238E27FC236}">
                  <a16:creationId xmlns:a16="http://schemas.microsoft.com/office/drawing/2014/main" id="{EAC09760-0D53-4F2F-9F4C-4978A60AFA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5116" y="5965898"/>
              <a:ext cx="2540787" cy="873247"/>
              <a:chOff x="555116" y="5965896"/>
              <a:chExt cx="2540787" cy="873246"/>
            </a:xfrm>
          </p:grpSpPr>
          <p:pic>
            <p:nvPicPr>
              <p:cNvPr id="99" name="Immagine 55">
                <a:extLst>
                  <a:ext uri="{FF2B5EF4-FFF2-40B4-BE49-F238E27FC236}">
                    <a16:creationId xmlns:a16="http://schemas.microsoft.com/office/drawing/2014/main" id="{57B9E498-A4F3-4297-867B-864C35B7B3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5116" y="5965896"/>
                <a:ext cx="1149007" cy="873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0" name="Anello 20">
                <a:extLst>
                  <a:ext uri="{FF2B5EF4-FFF2-40B4-BE49-F238E27FC236}">
                    <a16:creationId xmlns:a16="http://schemas.microsoft.com/office/drawing/2014/main" id="{FDFCF0F0-BE70-42D3-A0B2-E7D978D31F86}"/>
                  </a:ext>
                </a:extLst>
              </p:cNvPr>
              <p:cNvSpPr/>
              <p:nvPr/>
            </p:nvSpPr>
            <p:spPr>
              <a:xfrm rot="20241533">
                <a:off x="2350145" y="6019129"/>
                <a:ext cx="745758" cy="463485"/>
              </a:xfrm>
              <a:prstGeom prst="donut">
                <a:avLst>
                  <a:gd name="adj" fmla="val 50000"/>
                </a:avLst>
              </a:prstGeom>
              <a:solidFill>
                <a:srgbClr val="ED7D31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it-IT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1" name="Connettore 1 22">
                <a:extLst>
                  <a:ext uri="{FF2B5EF4-FFF2-40B4-BE49-F238E27FC236}">
                    <a16:creationId xmlns:a16="http://schemas.microsoft.com/office/drawing/2014/main" id="{226096E4-95BA-4A9E-BD28-350A161873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226" y="6188480"/>
                <a:ext cx="1765790" cy="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uppo 17">
              <a:extLst>
                <a:ext uri="{FF2B5EF4-FFF2-40B4-BE49-F238E27FC236}">
                  <a16:creationId xmlns:a16="http://schemas.microsoft.com/office/drawing/2014/main" id="{6BF20A89-EA74-4E53-89E4-5EE8DE7184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2604" y="5390259"/>
              <a:ext cx="1761406" cy="567848"/>
              <a:chOff x="502602" y="5390258"/>
              <a:chExt cx="1761406" cy="567848"/>
            </a:xfrm>
          </p:grpSpPr>
          <p:sp>
            <p:nvSpPr>
              <p:cNvPr id="96" name="Anello 25">
                <a:extLst>
                  <a:ext uri="{FF2B5EF4-FFF2-40B4-BE49-F238E27FC236}">
                    <a16:creationId xmlns:a16="http://schemas.microsoft.com/office/drawing/2014/main" id="{8B6421A7-A5E2-41AF-A6AB-FC0D0EA7E748}"/>
                  </a:ext>
                </a:extLst>
              </p:cNvPr>
              <p:cNvSpPr/>
              <p:nvPr/>
            </p:nvSpPr>
            <p:spPr>
              <a:xfrm rot="21423891">
                <a:off x="1901330" y="5484339"/>
                <a:ext cx="362678" cy="249569"/>
              </a:xfrm>
              <a:prstGeom prst="donut">
                <a:avLst>
                  <a:gd name="adj" fmla="val 50000"/>
                </a:avLst>
              </a:prstGeom>
              <a:solidFill>
                <a:srgbClr val="ED7D31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it-IT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7" name="Connettore 1 26">
                <a:extLst>
                  <a:ext uri="{FF2B5EF4-FFF2-40B4-BE49-F238E27FC236}">
                    <a16:creationId xmlns:a16="http://schemas.microsoft.com/office/drawing/2014/main" id="{2E086AEF-7B9F-4E69-8F03-923E70B9B483}"/>
                  </a:ext>
                </a:extLst>
              </p:cNvPr>
              <p:cNvCxnSpPr/>
              <p:nvPr/>
            </p:nvCxnSpPr>
            <p:spPr>
              <a:xfrm>
                <a:off x="616089" y="5624721"/>
                <a:ext cx="1307908" cy="6686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pic>
            <p:nvPicPr>
              <p:cNvPr id="98" name="Immagine 54">
                <a:extLst>
                  <a:ext uri="{FF2B5EF4-FFF2-40B4-BE49-F238E27FC236}">
                    <a16:creationId xmlns:a16="http://schemas.microsoft.com/office/drawing/2014/main" id="{FE96639A-E814-4D1F-90A7-A287E86359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602" y="5390258"/>
                <a:ext cx="1208188" cy="567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" name="Gruppo 19">
              <a:extLst>
                <a:ext uri="{FF2B5EF4-FFF2-40B4-BE49-F238E27FC236}">
                  <a16:creationId xmlns:a16="http://schemas.microsoft.com/office/drawing/2014/main" id="{D3FD803E-EA20-4982-A997-3A93D2A3A6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6147" y="4544033"/>
              <a:ext cx="1727200" cy="837359"/>
              <a:chOff x="616146" y="4544031"/>
              <a:chExt cx="1727200" cy="837358"/>
            </a:xfrm>
          </p:grpSpPr>
          <p:pic>
            <p:nvPicPr>
              <p:cNvPr id="93" name="Immagine 49">
                <a:extLst>
                  <a:ext uri="{FF2B5EF4-FFF2-40B4-BE49-F238E27FC236}">
                    <a16:creationId xmlns:a16="http://schemas.microsoft.com/office/drawing/2014/main" id="{2609E673-BDD8-4616-B83C-3668C28092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146" y="4544031"/>
                <a:ext cx="1171565" cy="837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" name="Anello 31">
                <a:extLst>
                  <a:ext uri="{FF2B5EF4-FFF2-40B4-BE49-F238E27FC236}">
                    <a16:creationId xmlns:a16="http://schemas.microsoft.com/office/drawing/2014/main" id="{DBF3FFB8-C928-4A3F-98AF-B41E9F98D4D2}"/>
                  </a:ext>
                </a:extLst>
              </p:cNvPr>
              <p:cNvSpPr/>
              <p:nvPr/>
            </p:nvSpPr>
            <p:spPr>
              <a:xfrm rot="486203">
                <a:off x="1767594" y="4673238"/>
                <a:ext cx="575752" cy="354298"/>
              </a:xfrm>
              <a:prstGeom prst="donut">
                <a:avLst>
                  <a:gd name="adj" fmla="val 50000"/>
                </a:avLst>
              </a:prstGeom>
              <a:solidFill>
                <a:srgbClr val="ED7D31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it-IT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5" name="Connettore 1 32">
                <a:extLst>
                  <a:ext uri="{FF2B5EF4-FFF2-40B4-BE49-F238E27FC236}">
                    <a16:creationId xmlns:a16="http://schemas.microsoft.com/office/drawing/2014/main" id="{81459659-AFDB-4042-88DE-1F71389FABC9}"/>
                  </a:ext>
                </a:extLst>
              </p:cNvPr>
              <p:cNvCxnSpPr/>
              <p:nvPr/>
            </p:nvCxnSpPr>
            <p:spPr>
              <a:xfrm>
                <a:off x="647825" y="4753457"/>
                <a:ext cx="1176438" cy="1337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uppo 20">
              <a:extLst>
                <a:ext uri="{FF2B5EF4-FFF2-40B4-BE49-F238E27FC236}">
                  <a16:creationId xmlns:a16="http://schemas.microsoft.com/office/drawing/2014/main" id="{5DAE6A39-F711-41A4-A388-C2A36F6383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549" y="3799111"/>
              <a:ext cx="1892729" cy="586152"/>
              <a:chOff x="373549" y="3799111"/>
              <a:chExt cx="1892727" cy="586152"/>
            </a:xfrm>
          </p:grpSpPr>
          <p:pic>
            <p:nvPicPr>
              <p:cNvPr id="90" name="Immagine 46">
                <a:extLst>
                  <a:ext uri="{FF2B5EF4-FFF2-40B4-BE49-F238E27FC236}">
                    <a16:creationId xmlns:a16="http://schemas.microsoft.com/office/drawing/2014/main" id="{94971AF3-24A0-493A-9EBF-E7F9CD5445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549" y="3799111"/>
                <a:ext cx="1247132" cy="586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" name="Anello 35">
                <a:extLst>
                  <a:ext uri="{FF2B5EF4-FFF2-40B4-BE49-F238E27FC236}">
                    <a16:creationId xmlns:a16="http://schemas.microsoft.com/office/drawing/2014/main" id="{D9556E83-76D7-464E-882D-787F04BA3C9E}"/>
                  </a:ext>
                </a:extLst>
              </p:cNvPr>
              <p:cNvSpPr/>
              <p:nvPr/>
            </p:nvSpPr>
            <p:spPr>
              <a:xfrm rot="486203">
                <a:off x="1722259" y="3955729"/>
                <a:ext cx="544017" cy="332015"/>
              </a:xfrm>
              <a:prstGeom prst="donut">
                <a:avLst>
                  <a:gd name="adj" fmla="val 50000"/>
                </a:avLst>
              </a:prstGeom>
              <a:solidFill>
                <a:srgbClr val="ED7D31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it-IT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2" name="Connettore 1 38">
                <a:extLst>
                  <a:ext uri="{FF2B5EF4-FFF2-40B4-BE49-F238E27FC236}">
                    <a16:creationId xmlns:a16="http://schemas.microsoft.com/office/drawing/2014/main" id="{8050F1F3-4277-4C74-95D7-31CBF54A48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085" y="4013665"/>
                <a:ext cx="1314709" cy="6684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uppo 22">
              <a:extLst>
                <a:ext uri="{FF2B5EF4-FFF2-40B4-BE49-F238E27FC236}">
                  <a16:creationId xmlns:a16="http://schemas.microsoft.com/office/drawing/2014/main" id="{1149882E-79BC-46DE-8DAB-8ADE8629C0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4685" y="2812764"/>
              <a:ext cx="1366130" cy="1232096"/>
              <a:chOff x="1074685" y="2812763"/>
              <a:chExt cx="1366130" cy="1232096"/>
            </a:xfrm>
          </p:grpSpPr>
          <p:sp>
            <p:nvSpPr>
              <p:cNvPr id="87" name="Anello 43">
                <a:extLst>
                  <a:ext uri="{FF2B5EF4-FFF2-40B4-BE49-F238E27FC236}">
                    <a16:creationId xmlns:a16="http://schemas.microsoft.com/office/drawing/2014/main" id="{A2F8D560-6FB1-4318-8990-3CE9FF85297F}"/>
                  </a:ext>
                </a:extLst>
              </p:cNvPr>
              <p:cNvSpPr/>
              <p:nvPr/>
            </p:nvSpPr>
            <p:spPr>
              <a:xfrm rot="2653170">
                <a:off x="2171074" y="3884422"/>
                <a:ext cx="269741" cy="160437"/>
              </a:xfrm>
              <a:prstGeom prst="donut">
                <a:avLst>
                  <a:gd name="adj" fmla="val 50000"/>
                </a:avLst>
              </a:prstGeom>
              <a:solidFill>
                <a:srgbClr val="ED7D31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it-IT" sz="3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88" name="Immagine 44">
                <a:extLst>
                  <a:ext uri="{FF2B5EF4-FFF2-40B4-BE49-F238E27FC236}">
                    <a16:creationId xmlns:a16="http://schemas.microsoft.com/office/drawing/2014/main" id="{0E78D2EA-B1CD-4088-B824-7CCAF21DED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4685" y="2812763"/>
                <a:ext cx="1247132" cy="586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89" name="Connettore 1 50">
                <a:extLst>
                  <a:ext uri="{FF2B5EF4-FFF2-40B4-BE49-F238E27FC236}">
                    <a16:creationId xmlns:a16="http://schemas.microsoft.com/office/drawing/2014/main" id="{419D8C43-4907-4418-8FA0-402EB2D5FC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307079" y="2843808"/>
                <a:ext cx="15866" cy="1074039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uppo 23">
              <a:extLst>
                <a:ext uri="{FF2B5EF4-FFF2-40B4-BE49-F238E27FC236}">
                  <a16:creationId xmlns:a16="http://schemas.microsoft.com/office/drawing/2014/main" id="{B4A6ADF6-DE6D-408C-B790-CFB904B71B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4278" y="1402959"/>
              <a:ext cx="1341499" cy="2296515"/>
              <a:chOff x="1974275" y="1402958"/>
              <a:chExt cx="1341499" cy="2296515"/>
            </a:xfrm>
          </p:grpSpPr>
          <p:pic>
            <p:nvPicPr>
              <p:cNvPr id="84" name="Immagine 40">
                <a:extLst>
                  <a:ext uri="{FF2B5EF4-FFF2-40B4-BE49-F238E27FC236}">
                    <a16:creationId xmlns:a16="http://schemas.microsoft.com/office/drawing/2014/main" id="{9DA9DB26-A96A-4863-A03B-56191C6040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4275" y="1402958"/>
                <a:ext cx="1028754" cy="7818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5" name="Anello 54">
                <a:extLst>
                  <a:ext uri="{FF2B5EF4-FFF2-40B4-BE49-F238E27FC236}">
                    <a16:creationId xmlns:a16="http://schemas.microsoft.com/office/drawing/2014/main" id="{F915A907-240A-4AA0-B350-C6A701BC3122}"/>
                  </a:ext>
                </a:extLst>
              </p:cNvPr>
              <p:cNvSpPr/>
              <p:nvPr/>
            </p:nvSpPr>
            <p:spPr>
              <a:xfrm rot="2653170">
                <a:off x="2866959" y="3374142"/>
                <a:ext cx="448815" cy="325331"/>
              </a:xfrm>
              <a:prstGeom prst="donut">
                <a:avLst>
                  <a:gd name="adj" fmla="val 50000"/>
                </a:avLst>
              </a:prstGeom>
              <a:solidFill>
                <a:srgbClr val="ED7D31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it-IT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6" name="Connettore 1 55">
                <a:extLst>
                  <a:ext uri="{FF2B5EF4-FFF2-40B4-BE49-F238E27FC236}">
                    <a16:creationId xmlns:a16="http://schemas.microsoft.com/office/drawing/2014/main" id="{FB55E1E5-B3AA-4958-A70A-571DFA5AFB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00961" y="1486776"/>
                <a:ext cx="11333" cy="1943074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uppo 24">
              <a:extLst>
                <a:ext uri="{FF2B5EF4-FFF2-40B4-BE49-F238E27FC236}">
                  <a16:creationId xmlns:a16="http://schemas.microsoft.com/office/drawing/2014/main" id="{9C44978D-531E-43FD-9162-18D6DCAB64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67171" y="1403587"/>
              <a:ext cx="1035429" cy="2777197"/>
              <a:chOff x="2967169" y="1403588"/>
              <a:chExt cx="1035428" cy="2777197"/>
            </a:xfrm>
          </p:grpSpPr>
          <p:pic>
            <p:nvPicPr>
              <p:cNvPr id="81" name="Immagine 37">
                <a:extLst>
                  <a:ext uri="{FF2B5EF4-FFF2-40B4-BE49-F238E27FC236}">
                    <a16:creationId xmlns:a16="http://schemas.microsoft.com/office/drawing/2014/main" id="{5EADCA92-5C78-402B-B362-4BF3588DB7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169" y="1403588"/>
                <a:ext cx="1028754" cy="7818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" name="Anello 60">
                <a:extLst>
                  <a:ext uri="{FF2B5EF4-FFF2-40B4-BE49-F238E27FC236}">
                    <a16:creationId xmlns:a16="http://schemas.microsoft.com/office/drawing/2014/main" id="{4951A695-772D-449E-A9BF-4E12A2A1C90E}"/>
                  </a:ext>
                </a:extLst>
              </p:cNvPr>
              <p:cNvSpPr/>
              <p:nvPr/>
            </p:nvSpPr>
            <p:spPr>
              <a:xfrm rot="5108155">
                <a:off x="3462636" y="3640824"/>
                <a:ext cx="601640" cy="478282"/>
              </a:xfrm>
              <a:prstGeom prst="donut">
                <a:avLst>
                  <a:gd name="adj" fmla="val 50000"/>
                </a:avLst>
              </a:prstGeom>
              <a:solidFill>
                <a:srgbClr val="ED7D31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it-IT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3" name="Connettore 1 70">
                <a:extLst>
                  <a:ext uri="{FF2B5EF4-FFF2-40B4-BE49-F238E27FC236}">
                    <a16:creationId xmlns:a16="http://schemas.microsoft.com/office/drawing/2014/main" id="{CDB5C644-A89C-4E2D-9A7A-BB9E40692A4E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 flipH="1" flipV="1">
                <a:off x="3884727" y="1495690"/>
                <a:ext cx="15866" cy="2210469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uppo 25">
              <a:extLst>
                <a:ext uri="{FF2B5EF4-FFF2-40B4-BE49-F238E27FC236}">
                  <a16:creationId xmlns:a16="http://schemas.microsoft.com/office/drawing/2014/main" id="{109505B4-6623-4E18-813C-64DCFF6F4C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0865" y="1411925"/>
              <a:ext cx="1572840" cy="2164994"/>
              <a:chOff x="3970864" y="1411922"/>
              <a:chExt cx="1572840" cy="2164994"/>
            </a:xfrm>
          </p:grpSpPr>
          <p:pic>
            <p:nvPicPr>
              <p:cNvPr id="78" name="Immagine 34">
                <a:extLst>
                  <a:ext uri="{FF2B5EF4-FFF2-40B4-BE49-F238E27FC236}">
                    <a16:creationId xmlns:a16="http://schemas.microsoft.com/office/drawing/2014/main" id="{F2B2FF14-7FF4-4138-88AA-F9B09F5808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6079" y="1411922"/>
                <a:ext cx="1387625" cy="582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" name="Anello 74">
                <a:extLst>
                  <a:ext uri="{FF2B5EF4-FFF2-40B4-BE49-F238E27FC236}">
                    <a16:creationId xmlns:a16="http://schemas.microsoft.com/office/drawing/2014/main" id="{A3A9A8F1-69BA-4DFD-BB1C-603543F544A0}"/>
                  </a:ext>
                </a:extLst>
              </p:cNvPr>
              <p:cNvSpPr/>
              <p:nvPr/>
            </p:nvSpPr>
            <p:spPr>
              <a:xfrm rot="5400000">
                <a:off x="3912334" y="3194243"/>
                <a:ext cx="441203" cy="324143"/>
              </a:xfrm>
              <a:prstGeom prst="donut">
                <a:avLst>
                  <a:gd name="adj" fmla="val 50000"/>
                </a:avLst>
              </a:prstGeom>
              <a:solidFill>
                <a:srgbClr val="ED7D31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it-IT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0" name="Connettore 1 75">
                <a:extLst>
                  <a:ext uri="{FF2B5EF4-FFF2-40B4-BE49-F238E27FC236}">
                    <a16:creationId xmlns:a16="http://schemas.microsoft.com/office/drawing/2014/main" id="{83F7C516-D966-427E-A7A2-C6186EF96D9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40869" y="1495686"/>
                <a:ext cx="9067" cy="1653396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uppo 26">
              <a:extLst>
                <a:ext uri="{FF2B5EF4-FFF2-40B4-BE49-F238E27FC236}">
                  <a16:creationId xmlns:a16="http://schemas.microsoft.com/office/drawing/2014/main" id="{10BB1AF3-07E2-491F-B018-CFAEFA8462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8509" y="1076770"/>
              <a:ext cx="1574791" cy="2489007"/>
              <a:chOff x="5378507" y="1076768"/>
              <a:chExt cx="1574791" cy="2489007"/>
            </a:xfrm>
          </p:grpSpPr>
          <p:pic>
            <p:nvPicPr>
              <p:cNvPr id="75" name="Immagine 31">
                <a:extLst>
                  <a:ext uri="{FF2B5EF4-FFF2-40B4-BE49-F238E27FC236}">
                    <a16:creationId xmlns:a16="http://schemas.microsoft.com/office/drawing/2014/main" id="{27EB79B3-9C6C-41D9-B1D0-94646D65D7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1928" y="1076768"/>
                <a:ext cx="1201370" cy="913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" name="Anello 79">
                <a:extLst>
                  <a:ext uri="{FF2B5EF4-FFF2-40B4-BE49-F238E27FC236}">
                    <a16:creationId xmlns:a16="http://schemas.microsoft.com/office/drawing/2014/main" id="{694F27D8-64BB-4C83-9017-033280E78A67}"/>
                  </a:ext>
                </a:extLst>
              </p:cNvPr>
              <p:cNvSpPr/>
              <p:nvPr/>
            </p:nvSpPr>
            <p:spPr>
              <a:xfrm rot="5627588">
                <a:off x="5202593" y="2455963"/>
                <a:ext cx="1285726" cy="933897"/>
              </a:xfrm>
              <a:prstGeom prst="donut">
                <a:avLst>
                  <a:gd name="adj" fmla="val 50000"/>
                </a:avLst>
              </a:prstGeom>
              <a:solidFill>
                <a:srgbClr val="ED7D31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it-IT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7" name="Connettore 1 80">
                <a:extLst>
                  <a:ext uri="{FF2B5EF4-FFF2-40B4-BE49-F238E27FC236}">
                    <a16:creationId xmlns:a16="http://schemas.microsoft.com/office/drawing/2014/main" id="{BE60ACDC-F2CE-41F5-AC75-614F43EA8F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77455" y="1116877"/>
                <a:ext cx="0" cy="1283499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uppo 27">
              <a:extLst>
                <a:ext uri="{FF2B5EF4-FFF2-40B4-BE49-F238E27FC236}">
                  <a16:creationId xmlns:a16="http://schemas.microsoft.com/office/drawing/2014/main" id="{E2A702A8-62BB-490E-9365-876C322F3F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96436" y="2011339"/>
              <a:ext cx="1344177" cy="1572264"/>
              <a:chOff x="7196435" y="2011337"/>
              <a:chExt cx="1344177" cy="1572264"/>
            </a:xfrm>
          </p:grpSpPr>
          <p:pic>
            <p:nvPicPr>
              <p:cNvPr id="72" name="Immagine 28">
                <a:extLst>
                  <a:ext uri="{FF2B5EF4-FFF2-40B4-BE49-F238E27FC236}">
                    <a16:creationId xmlns:a16="http://schemas.microsoft.com/office/drawing/2014/main" id="{EAFDD1A6-F9BB-435F-94FA-D235821A38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35782" y="2011337"/>
                <a:ext cx="1004830" cy="7636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" name="Anello 82">
                <a:extLst>
                  <a:ext uri="{FF2B5EF4-FFF2-40B4-BE49-F238E27FC236}">
                    <a16:creationId xmlns:a16="http://schemas.microsoft.com/office/drawing/2014/main" id="{20064ED6-296F-47DE-BB5D-F83DE2345412}"/>
                  </a:ext>
                </a:extLst>
              </p:cNvPr>
              <p:cNvSpPr/>
              <p:nvPr/>
            </p:nvSpPr>
            <p:spPr>
              <a:xfrm rot="8866396">
                <a:off x="7196435" y="3046582"/>
                <a:ext cx="843227" cy="537019"/>
              </a:xfrm>
              <a:prstGeom prst="donut">
                <a:avLst>
                  <a:gd name="adj" fmla="val 50000"/>
                </a:avLst>
              </a:prstGeom>
              <a:solidFill>
                <a:srgbClr val="ED7D31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it-IT" sz="3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4" name="Connettore 1 83">
                <a:extLst>
                  <a:ext uri="{FF2B5EF4-FFF2-40B4-BE49-F238E27FC236}">
                    <a16:creationId xmlns:a16="http://schemas.microsoft.com/office/drawing/2014/main" id="{C2A879AB-44EE-4FD3-A14B-1F168803CCA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536446" y="2048305"/>
                <a:ext cx="6801" cy="1025016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04" name="Rettangolo 58">
            <a:extLst>
              <a:ext uri="{FF2B5EF4-FFF2-40B4-BE49-F238E27FC236}">
                <a16:creationId xmlns:a16="http://schemas.microsoft.com/office/drawing/2014/main" id="{10C203DC-528E-69D6-017D-375CDF34419F}"/>
              </a:ext>
            </a:extLst>
          </p:cNvPr>
          <p:cNvSpPr/>
          <p:nvPr/>
        </p:nvSpPr>
        <p:spPr>
          <a:xfrm>
            <a:off x="7947772" y="3518824"/>
            <a:ext cx="4159311" cy="2995688"/>
          </a:xfrm>
          <a:prstGeom prst="rect">
            <a:avLst/>
          </a:prstGeom>
          <a:solidFill>
            <a:srgbClr val="88919E">
              <a:alpha val="76863"/>
            </a:srgbClr>
          </a:solidFill>
        </p:spPr>
        <p:txBody>
          <a:bodyPr wrap="square" lIns="121917" tIns="60958" rIns="121917" bIns="60958">
            <a:spAutoFit/>
          </a:bodyPr>
          <a:lstStyle/>
          <a:p>
            <a:pPr>
              <a:defRPr/>
            </a:pPr>
            <a:r>
              <a:rPr lang="it-IT" altLang="it-IT" b="1" dirty="0">
                <a:solidFill>
                  <a:schemeClr val="bg1"/>
                </a:solidFill>
                <a:latin typeface="+mn-lt"/>
                <a:cs typeface="Utsaah" pitchFamily="34" charset="0"/>
              </a:rPr>
              <a:t>203.2 milioni di tonnellate </a:t>
            </a:r>
            <a:r>
              <a:rPr lang="it-IT" altLang="it-IT" dirty="0">
                <a:solidFill>
                  <a:schemeClr val="bg1"/>
                </a:solidFill>
                <a:latin typeface="+mn-lt"/>
                <a:cs typeface="Utsaah" pitchFamily="34" charset="0"/>
              </a:rPr>
              <a:t>al 2017</a:t>
            </a:r>
            <a:endParaRPr lang="it-IT" altLang="it-IT" b="1" dirty="0">
              <a:solidFill>
                <a:schemeClr val="bg1"/>
              </a:solidFill>
              <a:latin typeface="+mn-lt"/>
              <a:cs typeface="Utsaah" pitchFamily="34" charset="0"/>
            </a:endParaRPr>
          </a:p>
          <a:p>
            <a:pPr marL="416974" lvl="1" indent="-260344">
              <a:spcBef>
                <a:spcPts val="80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altLang="it-IT" dirty="0">
                <a:solidFill>
                  <a:schemeClr val="bg1"/>
                </a:solidFill>
                <a:latin typeface="+mn-lt"/>
                <a:cs typeface="Utsaah" pitchFamily="34" charset="0"/>
              </a:rPr>
              <a:t>strada: 148 milioni (72.8 %)</a:t>
            </a:r>
          </a:p>
          <a:p>
            <a:pPr marL="416974" lvl="1" indent="-260344">
              <a:buFontTx/>
              <a:buChar char="-"/>
              <a:defRPr/>
            </a:pPr>
            <a:r>
              <a:rPr lang="it-IT" altLang="it-IT" dirty="0">
                <a:solidFill>
                  <a:schemeClr val="bg1"/>
                </a:solidFill>
                <a:latin typeface="+mn-lt"/>
                <a:cs typeface="Utsaah" pitchFamily="34" charset="0"/>
              </a:rPr>
              <a:t>ferrovia: 55.2  milioni (27.2 %) </a:t>
            </a:r>
          </a:p>
          <a:p>
            <a:pPr marL="380990" indent="-380990">
              <a:buFont typeface="Arial" panose="020B0604020202020204" pitchFamily="34" charset="0"/>
              <a:buChar char="•"/>
              <a:defRPr/>
            </a:pPr>
            <a:endParaRPr lang="it-IT" altLang="it-IT" dirty="0">
              <a:solidFill>
                <a:schemeClr val="bg1"/>
              </a:solidFill>
              <a:latin typeface="+mn-lt"/>
              <a:cs typeface="Utsaah" pitchFamily="34" charset="0"/>
            </a:endParaRPr>
          </a:p>
          <a:p>
            <a:pPr>
              <a:defRPr/>
            </a:pPr>
            <a:r>
              <a:rPr lang="it-IT" altLang="it-IT" b="1" dirty="0">
                <a:solidFill>
                  <a:schemeClr val="bg1"/>
                </a:solidFill>
                <a:latin typeface="+mn-lt"/>
                <a:cs typeface="Utsaah" pitchFamily="34" charset="0"/>
              </a:rPr>
              <a:t>Brennero primo valico </a:t>
            </a:r>
            <a:r>
              <a:rPr lang="it-IT" altLang="it-IT" dirty="0">
                <a:solidFill>
                  <a:schemeClr val="bg1"/>
                </a:solidFill>
                <a:latin typeface="+mn-lt"/>
                <a:cs typeface="Utsaah" pitchFamily="34" charset="0"/>
              </a:rPr>
              <a:t>alpino</a:t>
            </a:r>
          </a:p>
          <a:p>
            <a:pPr marL="416974" lvl="1" indent="-260344">
              <a:buFontTx/>
              <a:buChar char="-"/>
              <a:defRPr/>
            </a:pPr>
            <a:r>
              <a:rPr lang="it-IT" altLang="it-IT" b="1" dirty="0">
                <a:solidFill>
                  <a:schemeClr val="bg1"/>
                </a:solidFill>
                <a:latin typeface="+mn-lt"/>
                <a:cs typeface="Utsaah" pitchFamily="34" charset="0"/>
              </a:rPr>
              <a:t>10.5% </a:t>
            </a:r>
            <a:r>
              <a:rPr lang="it-IT" altLang="it-IT" dirty="0">
                <a:solidFill>
                  <a:schemeClr val="bg1"/>
                </a:solidFill>
                <a:latin typeface="+mn-lt"/>
                <a:cs typeface="Utsaah" pitchFamily="34" charset="0"/>
              </a:rPr>
              <a:t>degli scambi commerciali totali italiani</a:t>
            </a:r>
          </a:p>
          <a:p>
            <a:pPr marL="416974" lvl="1" indent="-260344">
              <a:buFontTx/>
              <a:buChar char="-"/>
              <a:defRPr/>
            </a:pPr>
            <a:r>
              <a:rPr lang="it-IT" altLang="it-IT" dirty="0">
                <a:solidFill>
                  <a:schemeClr val="bg1"/>
                </a:solidFill>
                <a:latin typeface="+mn-lt"/>
                <a:cs typeface="Utsaah" pitchFamily="34" charset="0"/>
              </a:rPr>
              <a:t>traffici maggiori della somma di valichi francesi e svizzeri</a:t>
            </a:r>
          </a:p>
          <a:p>
            <a:pPr marL="416974" lvl="1" indent="-260344">
              <a:buFontTx/>
              <a:buChar char="-"/>
              <a:defRPr/>
            </a:pPr>
            <a:r>
              <a:rPr lang="it-IT" altLang="it-IT" b="1" dirty="0">
                <a:solidFill>
                  <a:schemeClr val="bg1"/>
                </a:solidFill>
                <a:latin typeface="+mn-lt"/>
                <a:cs typeface="Utsaah" pitchFamily="34" charset="0"/>
              </a:rPr>
              <a:t>80% </a:t>
            </a:r>
            <a:r>
              <a:rPr lang="it-IT" altLang="it-IT" dirty="0">
                <a:solidFill>
                  <a:schemeClr val="bg1"/>
                </a:solidFill>
                <a:latin typeface="+mn-lt"/>
                <a:cs typeface="Utsaah" pitchFamily="34" charset="0"/>
              </a:rPr>
              <a:t>la saturazione del valico stradale</a:t>
            </a:r>
            <a:endParaRPr lang="it-IT" altLang="it-IT" b="1" dirty="0">
              <a:solidFill>
                <a:schemeClr val="bg1"/>
              </a:solidFill>
              <a:latin typeface="+mn-lt"/>
              <a:cs typeface="Utsaah" pitchFamily="34" charset="0"/>
            </a:endParaRPr>
          </a:p>
        </p:txBody>
      </p:sp>
      <p:sp>
        <p:nvSpPr>
          <p:cNvPr id="105" name="CasellaDiTesto 12">
            <a:extLst>
              <a:ext uri="{FF2B5EF4-FFF2-40B4-BE49-F238E27FC236}">
                <a16:creationId xmlns:a16="http://schemas.microsoft.com/office/drawing/2014/main" id="{BC9FB676-B87E-E419-2861-594D3230ABAB}"/>
              </a:ext>
            </a:extLst>
          </p:cNvPr>
          <p:cNvSpPr txBox="1"/>
          <p:nvPr/>
        </p:nvSpPr>
        <p:spPr>
          <a:xfrm>
            <a:off x="195035" y="2812177"/>
            <a:ext cx="5091015" cy="36933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50000">
                <a:srgbClr val="BD0414">
                  <a:tint val="44500"/>
                  <a:satMod val="160000"/>
                </a:srgbClr>
              </a:gs>
              <a:gs pos="100000">
                <a:srgbClr val="BD0414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it-IT" b="1" i="1" dirty="0"/>
              <a:t>Incentivi al trasporto intermodale/ferroviario</a:t>
            </a:r>
          </a:p>
        </p:txBody>
      </p:sp>
      <p:sp>
        <p:nvSpPr>
          <p:cNvPr id="106" name="Rettangolo con angoli arrotondati 15">
            <a:extLst>
              <a:ext uri="{FF2B5EF4-FFF2-40B4-BE49-F238E27FC236}">
                <a16:creationId xmlns:a16="http://schemas.microsoft.com/office/drawing/2014/main" id="{2E413704-93DF-11AC-3A7C-476541F2F0C1}"/>
              </a:ext>
            </a:extLst>
          </p:cNvPr>
          <p:cNvSpPr/>
          <p:nvPr/>
        </p:nvSpPr>
        <p:spPr>
          <a:xfrm>
            <a:off x="4779133" y="5395793"/>
            <a:ext cx="3045653" cy="13412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27C"/>
            </a:solidFill>
          </a:ln>
        </p:spPr>
        <p:txBody>
          <a:bodyPr wrap="square">
            <a:spAutoFit/>
          </a:bodyPr>
          <a:lstStyle/>
          <a:p>
            <a:pPr fontAlgn="base">
              <a:lnSpc>
                <a:spcPts val="1975"/>
              </a:lnSpc>
              <a:spcBef>
                <a:spcPts val="400"/>
              </a:spcBef>
              <a:spcAft>
                <a:spcPts val="200"/>
              </a:spcAft>
              <a:buSzPct val="80000"/>
            </a:pPr>
            <a:r>
              <a:rPr lang="it-IT" altLang="it-IT" b="1" dirty="0">
                <a:latin typeface="Calibri" panose="020F0502020204030204" pitchFamily="34" charset="0"/>
                <a:cs typeface="Arial" pitchFamily="34" charset="0"/>
              </a:rPr>
              <a:t>15%</a:t>
            </a:r>
            <a:r>
              <a:rPr lang="it-IT" altLang="it-IT" dirty="0">
                <a:latin typeface="Calibri" panose="020F0502020204030204" pitchFamily="34" charset="0"/>
                <a:cs typeface="Arial" pitchFamily="34" charset="0"/>
              </a:rPr>
              <a:t> circa di tutti i treni merci arrivano/partono dal Veneto</a:t>
            </a:r>
          </a:p>
          <a:p>
            <a:pPr fontAlgn="base">
              <a:lnSpc>
                <a:spcPts val="1975"/>
              </a:lnSpc>
              <a:spcBef>
                <a:spcPts val="400"/>
              </a:spcBef>
              <a:spcAft>
                <a:spcPts val="200"/>
              </a:spcAft>
              <a:buSzPct val="80000"/>
            </a:pPr>
            <a:r>
              <a:rPr lang="it-IT" altLang="it-IT" dirty="0">
                <a:latin typeface="Calibri" panose="020F0502020204030204" pitchFamily="34" charset="0"/>
                <a:cs typeface="Arial" pitchFamily="34" charset="0"/>
              </a:rPr>
              <a:t>Prevalenti flussi su direttrice Brennero ed Est-Ovest</a:t>
            </a:r>
          </a:p>
        </p:txBody>
      </p:sp>
    </p:spTree>
    <p:extLst>
      <p:ext uri="{BB962C8B-B14F-4D97-AF65-F5344CB8AC3E}">
        <p14:creationId xmlns:p14="http://schemas.microsoft.com/office/powerpoint/2010/main" val="85341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12192000" cy="824948"/>
          </a:xfrm>
          <a:prstGeom prst="rect">
            <a:avLst/>
          </a:prstGeom>
          <a:gradFill flip="none" rotWithShape="1">
            <a:gsLst>
              <a:gs pos="0">
                <a:srgbClr val="00677F">
                  <a:shade val="30000"/>
                  <a:satMod val="115000"/>
                </a:srgbClr>
              </a:gs>
              <a:gs pos="50000">
                <a:srgbClr val="00677F">
                  <a:shade val="67500"/>
                  <a:satMod val="115000"/>
                </a:srgbClr>
              </a:gs>
              <a:gs pos="100000">
                <a:srgbClr val="00677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0" y="6505265"/>
            <a:ext cx="12192000" cy="444141"/>
          </a:xfrm>
          <a:prstGeom prst="rect">
            <a:avLst/>
          </a:prstGeom>
          <a:gradFill flip="none" rotWithShape="1">
            <a:gsLst>
              <a:gs pos="0">
                <a:srgbClr val="00677F">
                  <a:shade val="30000"/>
                  <a:satMod val="115000"/>
                </a:srgbClr>
              </a:gs>
              <a:gs pos="50000">
                <a:srgbClr val="00677F">
                  <a:shade val="67500"/>
                  <a:satMod val="115000"/>
                </a:srgbClr>
              </a:gs>
              <a:gs pos="100000">
                <a:srgbClr val="00677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B837C5EE-10EA-44DE-BB91-B65AFE02CC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9331" y="0"/>
            <a:ext cx="5292000" cy="792000"/>
          </a:xfrm>
          <a:prstGeom prst="rect">
            <a:avLst/>
          </a:prstGeom>
        </p:spPr>
      </p:pic>
      <p:pic>
        <p:nvPicPr>
          <p:cNvPr id="20" name="Elemento grafico 19" descr="Nave da crociera contorno">
            <a:extLst>
              <a:ext uri="{FF2B5EF4-FFF2-40B4-BE49-F238E27FC236}">
                <a16:creationId xmlns:a16="http://schemas.microsoft.com/office/drawing/2014/main" id="{CC18E7E7-EEB0-40A4-BACA-857FAC54A0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124" y="2849728"/>
            <a:ext cx="368679" cy="368679"/>
          </a:xfrm>
          <a:prstGeom prst="rect">
            <a:avLst/>
          </a:prstGeom>
        </p:spPr>
      </p:pic>
      <p:pic>
        <p:nvPicPr>
          <p:cNvPr id="21" name="Elemento grafico 20" descr="Treno contorno">
            <a:extLst>
              <a:ext uri="{FF2B5EF4-FFF2-40B4-BE49-F238E27FC236}">
                <a16:creationId xmlns:a16="http://schemas.microsoft.com/office/drawing/2014/main" id="{FA2A388A-5E88-45D1-96B3-011240FE2B7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919" y="3984162"/>
            <a:ext cx="368679" cy="368679"/>
          </a:xfrm>
          <a:prstGeom prst="rect">
            <a:avLst/>
          </a:prstGeom>
        </p:spPr>
      </p:pic>
      <p:pic>
        <p:nvPicPr>
          <p:cNvPr id="23" name="Elemento grafico 22" descr="Aeroplano contorno">
            <a:extLst>
              <a:ext uri="{FF2B5EF4-FFF2-40B4-BE49-F238E27FC236}">
                <a16:creationId xmlns:a16="http://schemas.microsoft.com/office/drawing/2014/main" id="{2592484E-EFC4-4D06-B9E5-7AEDFF4636D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033" y="1134017"/>
            <a:ext cx="368679" cy="368679"/>
          </a:xfrm>
          <a:prstGeom prst="rect">
            <a:avLst/>
          </a:prstGeom>
        </p:spPr>
      </p:pic>
      <p:pic>
        <p:nvPicPr>
          <p:cNvPr id="24" name="Elemento grafico 23" descr="Capitano contorno">
            <a:extLst>
              <a:ext uri="{FF2B5EF4-FFF2-40B4-BE49-F238E27FC236}">
                <a16:creationId xmlns:a16="http://schemas.microsoft.com/office/drawing/2014/main" id="{4893B560-F208-4438-AF00-4865DC29A72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271" y="5263193"/>
            <a:ext cx="360000" cy="360000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3B1CA446-E0FF-4BD5-BDDB-0E725506E830}"/>
              </a:ext>
            </a:extLst>
          </p:cNvPr>
          <p:cNvSpPr txBox="1"/>
          <p:nvPr/>
        </p:nvSpPr>
        <p:spPr>
          <a:xfrm>
            <a:off x="462613" y="2725155"/>
            <a:ext cx="1209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Porto di VENEZIA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3873D4D0-2176-4E4E-B4DB-8B8ABD39F361}"/>
              </a:ext>
            </a:extLst>
          </p:cNvPr>
          <p:cNvSpPr txBox="1"/>
          <p:nvPr/>
        </p:nvSpPr>
        <p:spPr>
          <a:xfrm>
            <a:off x="497278" y="994769"/>
            <a:ext cx="1387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Aeroporto di VENEZIA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5B11314B-22F6-4A64-8942-4D488E38DEEE}"/>
              </a:ext>
            </a:extLst>
          </p:cNvPr>
          <p:cNvSpPr txBox="1"/>
          <p:nvPr/>
        </p:nvSpPr>
        <p:spPr>
          <a:xfrm>
            <a:off x="433442" y="3863479"/>
            <a:ext cx="1231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Interporto</a:t>
            </a:r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PADOVA</a:t>
            </a:r>
          </a:p>
        </p:txBody>
      </p:sp>
      <p:pic>
        <p:nvPicPr>
          <p:cNvPr id="28" name="Elemento grafico 27" descr="Aeroplano contorno">
            <a:extLst>
              <a:ext uri="{FF2B5EF4-FFF2-40B4-BE49-F238E27FC236}">
                <a16:creationId xmlns:a16="http://schemas.microsoft.com/office/drawing/2014/main" id="{A3CD69A1-190C-4C46-9862-4C5B5FA2354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728" y="1665443"/>
            <a:ext cx="360000" cy="360000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34C7C4D-3B39-47F8-8BC8-A3ED58EFAE0B}"/>
              </a:ext>
            </a:extLst>
          </p:cNvPr>
          <p:cNvSpPr txBox="1"/>
          <p:nvPr/>
        </p:nvSpPr>
        <p:spPr>
          <a:xfrm>
            <a:off x="469773" y="2103014"/>
            <a:ext cx="3421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Aeroporto</a:t>
            </a:r>
          </a:p>
          <a:p>
            <a:r>
              <a:rPr lang="en-GB" b="1" dirty="0">
                <a:solidFill>
                  <a:srgbClr val="C00000"/>
                </a:solidFill>
              </a:rPr>
              <a:t>di VERONA</a:t>
            </a:r>
          </a:p>
        </p:txBody>
      </p:sp>
      <p:pic>
        <p:nvPicPr>
          <p:cNvPr id="30" name="Elemento grafico 29" descr="Nave da crociera contorno">
            <a:extLst>
              <a:ext uri="{FF2B5EF4-FFF2-40B4-BE49-F238E27FC236}">
                <a16:creationId xmlns:a16="http://schemas.microsoft.com/office/drawing/2014/main" id="{47FA55EA-1F14-41F1-B2CD-40949E67C8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622" y="3356543"/>
            <a:ext cx="360000" cy="360000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EA5AE23-6DB1-4F3E-A575-6178DD85C47A}"/>
              </a:ext>
            </a:extLst>
          </p:cNvPr>
          <p:cNvSpPr txBox="1"/>
          <p:nvPr/>
        </p:nvSpPr>
        <p:spPr>
          <a:xfrm>
            <a:off x="459949" y="3278878"/>
            <a:ext cx="3421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Porto di</a:t>
            </a:r>
          </a:p>
          <a:p>
            <a:r>
              <a:rPr lang="en-GB" b="1" dirty="0">
                <a:solidFill>
                  <a:srgbClr val="C00000"/>
                </a:solidFill>
              </a:rPr>
              <a:t>CHIOGGIA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3B883F90-D2B2-40FD-99A4-FC700535034D}"/>
              </a:ext>
            </a:extLst>
          </p:cNvPr>
          <p:cNvSpPr txBox="1"/>
          <p:nvPr/>
        </p:nvSpPr>
        <p:spPr>
          <a:xfrm>
            <a:off x="459949" y="5159147"/>
            <a:ext cx="2308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C00000"/>
                </a:solidFill>
              </a:rPr>
              <a:t>Interporto</a:t>
            </a:r>
            <a:endParaRPr lang="en-GB" b="1" dirty="0">
              <a:solidFill>
                <a:srgbClr val="C00000"/>
              </a:solidFill>
            </a:endParaRPr>
          </a:p>
          <a:p>
            <a:r>
              <a:rPr lang="en-GB" b="1" dirty="0">
                <a:solidFill>
                  <a:srgbClr val="C00000"/>
                </a:solidFill>
              </a:rPr>
              <a:t>di ROVIGO</a:t>
            </a:r>
          </a:p>
        </p:txBody>
      </p:sp>
      <p:pic>
        <p:nvPicPr>
          <p:cNvPr id="33" name="Elemento grafico 32" descr="Treno contorno">
            <a:extLst>
              <a:ext uri="{FF2B5EF4-FFF2-40B4-BE49-F238E27FC236}">
                <a16:creationId xmlns:a16="http://schemas.microsoft.com/office/drawing/2014/main" id="{53BF47B5-8594-4809-B9AC-86D0F003EF7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55" y="4647801"/>
            <a:ext cx="368679" cy="368679"/>
          </a:xfrm>
          <a:prstGeom prst="rect">
            <a:avLst/>
          </a:prstGeom>
        </p:spPr>
      </p:pic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941CDA31-BC8B-411A-99DF-A8CC77AEAD05}"/>
              </a:ext>
            </a:extLst>
          </p:cNvPr>
          <p:cNvSpPr txBox="1"/>
          <p:nvPr/>
        </p:nvSpPr>
        <p:spPr>
          <a:xfrm>
            <a:off x="417861" y="4506393"/>
            <a:ext cx="1231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GB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Interporto</a:t>
            </a: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VERONA</a:t>
            </a:r>
          </a:p>
        </p:txBody>
      </p:sp>
      <p:pic>
        <p:nvPicPr>
          <p:cNvPr id="36" name="Elemento grafico 35" descr="Aeroplano contorno">
            <a:extLst>
              <a:ext uri="{FF2B5EF4-FFF2-40B4-BE49-F238E27FC236}">
                <a16:creationId xmlns:a16="http://schemas.microsoft.com/office/drawing/2014/main" id="{38E7AC04-C14F-4ECB-A6AB-E6998863907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728" y="2241153"/>
            <a:ext cx="360000" cy="360000"/>
          </a:xfrm>
          <a:prstGeom prst="rect">
            <a:avLst/>
          </a:prstGeom>
        </p:spPr>
      </p:pic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8BB10D6E-0434-4DCC-81C3-2CB629D9F19F}"/>
              </a:ext>
            </a:extLst>
          </p:cNvPr>
          <p:cNvSpPr txBox="1"/>
          <p:nvPr/>
        </p:nvSpPr>
        <p:spPr>
          <a:xfrm>
            <a:off x="489659" y="1534997"/>
            <a:ext cx="3421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Aeroporto </a:t>
            </a:r>
          </a:p>
          <a:p>
            <a:r>
              <a:rPr lang="en-GB" b="1" dirty="0">
                <a:solidFill>
                  <a:srgbClr val="C00000"/>
                </a:solidFill>
              </a:rPr>
              <a:t>di TREVISO</a:t>
            </a:r>
          </a:p>
        </p:txBody>
      </p:sp>
      <p:pic>
        <p:nvPicPr>
          <p:cNvPr id="38" name="Elemento grafico 37" descr="Capitano contorno">
            <a:extLst>
              <a:ext uri="{FF2B5EF4-FFF2-40B4-BE49-F238E27FC236}">
                <a16:creationId xmlns:a16="http://schemas.microsoft.com/office/drawing/2014/main" id="{03EA0E89-C7B5-4596-8870-7FF4B30298A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010" y="5950962"/>
            <a:ext cx="360000" cy="360000"/>
          </a:xfrm>
          <a:prstGeom prst="rect">
            <a:avLst/>
          </a:prstGeom>
        </p:spPr>
      </p:pic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F9EBCA8E-4C3E-4E38-8C06-3612C8017823}"/>
              </a:ext>
            </a:extLst>
          </p:cNvPr>
          <p:cNvSpPr txBox="1"/>
          <p:nvPr/>
        </p:nvSpPr>
        <p:spPr>
          <a:xfrm>
            <a:off x="463196" y="5818854"/>
            <a:ext cx="3080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C00000"/>
                </a:solidFill>
              </a:rPr>
              <a:t>Interporto</a:t>
            </a:r>
            <a:endParaRPr lang="en-GB" b="1" dirty="0">
              <a:solidFill>
                <a:srgbClr val="C00000"/>
              </a:solidFill>
            </a:endParaRPr>
          </a:p>
          <a:p>
            <a:r>
              <a:rPr lang="en-GB" b="1" dirty="0">
                <a:solidFill>
                  <a:srgbClr val="C00000"/>
                </a:solidFill>
              </a:rPr>
              <a:t>di PORTOGRUARO</a:t>
            </a:r>
          </a:p>
        </p:txBody>
      </p:sp>
      <p:pic>
        <p:nvPicPr>
          <p:cNvPr id="40" name="Immagine 39">
            <a:extLst>
              <a:ext uri="{FF2B5EF4-FFF2-40B4-BE49-F238E27FC236}">
                <a16:creationId xmlns:a16="http://schemas.microsoft.com/office/drawing/2014/main" id="{DB73DAD7-9E0D-40C9-8F23-FC799652DE1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7023" y="3041361"/>
            <a:ext cx="1732709" cy="706763"/>
          </a:xfrm>
          <a:prstGeom prst="rect">
            <a:avLst/>
          </a:prstGeom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id="{DB9472D2-2A2C-4EAE-A7E3-B29ECBA5E17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545" y="4464226"/>
            <a:ext cx="824753" cy="762000"/>
          </a:xfrm>
          <a:prstGeom prst="rect">
            <a:avLst/>
          </a:prstGeom>
        </p:spPr>
      </p:pic>
      <p:pic>
        <p:nvPicPr>
          <p:cNvPr id="42" name="Immagine 41">
            <a:extLst>
              <a:ext uri="{FF2B5EF4-FFF2-40B4-BE49-F238E27FC236}">
                <a16:creationId xmlns:a16="http://schemas.microsoft.com/office/drawing/2014/main" id="{230B5226-8356-4C32-B836-52219734D77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2406" y="5892159"/>
            <a:ext cx="1290918" cy="564776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id="{889DA734-D84F-4F81-8A6D-27A747CD195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088" y="5262236"/>
            <a:ext cx="573741" cy="654424"/>
          </a:xfrm>
          <a:prstGeom prst="rect">
            <a:avLst/>
          </a:prstGeom>
        </p:spPr>
      </p:pic>
      <p:pic>
        <p:nvPicPr>
          <p:cNvPr id="45" name="Immagine 44">
            <a:extLst>
              <a:ext uri="{FF2B5EF4-FFF2-40B4-BE49-F238E27FC236}">
                <a16:creationId xmlns:a16="http://schemas.microsoft.com/office/drawing/2014/main" id="{C8FEB575-E5F3-445F-A711-8B722B22B26B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5292" y="1529933"/>
            <a:ext cx="1073927" cy="819576"/>
          </a:xfrm>
          <a:prstGeom prst="rect">
            <a:avLst/>
          </a:prstGeom>
        </p:spPr>
      </p:pic>
      <p:pic>
        <p:nvPicPr>
          <p:cNvPr id="47" name="Immagine 46">
            <a:extLst>
              <a:ext uri="{FF2B5EF4-FFF2-40B4-BE49-F238E27FC236}">
                <a16:creationId xmlns:a16="http://schemas.microsoft.com/office/drawing/2014/main" id="{4B8B10F3-9853-4C38-8CFC-D53D2E4D341F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279" y="3993163"/>
            <a:ext cx="1541929" cy="439271"/>
          </a:xfrm>
          <a:prstGeom prst="rect">
            <a:avLst/>
          </a:prstGeom>
        </p:spPr>
      </p:pic>
      <p:sp>
        <p:nvSpPr>
          <p:cNvPr id="55" name="Callout: linea con bordo e barra in risalto 54">
            <a:extLst>
              <a:ext uri="{FF2B5EF4-FFF2-40B4-BE49-F238E27FC236}">
                <a16:creationId xmlns:a16="http://schemas.microsoft.com/office/drawing/2014/main" id="{7AE2E87C-200C-43AC-A072-AC8BAB9DFBC6}"/>
              </a:ext>
            </a:extLst>
          </p:cNvPr>
          <p:cNvSpPr/>
          <p:nvPr/>
        </p:nvSpPr>
        <p:spPr>
          <a:xfrm>
            <a:off x="3558484" y="4264194"/>
            <a:ext cx="3278294" cy="923329"/>
          </a:xfrm>
          <a:prstGeom prst="accentBorderCallout1">
            <a:avLst>
              <a:gd name="adj1" fmla="val 48725"/>
              <a:gd name="adj2" fmla="val -202"/>
              <a:gd name="adj3" fmla="val 49213"/>
              <a:gd name="adj4" fmla="val -22905"/>
            </a:avLst>
          </a:prstGeom>
          <a:solidFill>
            <a:schemeClr val="bg1"/>
          </a:solidFill>
          <a:ln w="19050">
            <a:solidFill>
              <a:srgbClr val="9A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A2BACFF-BB18-4573-9654-6E6452BCEDF8}"/>
              </a:ext>
            </a:extLst>
          </p:cNvPr>
          <p:cNvSpPr txBox="1"/>
          <p:nvPr/>
        </p:nvSpPr>
        <p:spPr>
          <a:xfrm>
            <a:off x="3635680" y="722608"/>
            <a:ext cx="4939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defRPr>
            </a:lvl1pPr>
          </a:lstStyle>
          <a:p>
            <a:r>
              <a:rPr lang="en-GB" altLang="it-IT" sz="2000" dirty="0"/>
              <a:t>SFIDE FUTURE: NODI INTERMODALI</a:t>
            </a:r>
          </a:p>
        </p:txBody>
      </p:sp>
      <p:sp>
        <p:nvSpPr>
          <p:cNvPr id="53" name="Callout: linea con bordo e barra in risalto 52">
            <a:extLst>
              <a:ext uri="{FF2B5EF4-FFF2-40B4-BE49-F238E27FC236}">
                <a16:creationId xmlns:a16="http://schemas.microsoft.com/office/drawing/2014/main" id="{2648EF5B-61D2-40A8-BEB0-2099003BA823}"/>
              </a:ext>
            </a:extLst>
          </p:cNvPr>
          <p:cNvSpPr/>
          <p:nvPr/>
        </p:nvSpPr>
        <p:spPr>
          <a:xfrm>
            <a:off x="3560244" y="1988881"/>
            <a:ext cx="3288253" cy="1280014"/>
          </a:xfrm>
          <a:prstGeom prst="accentBorderCallout1">
            <a:avLst>
              <a:gd name="adj1" fmla="val 50653"/>
              <a:gd name="adj2" fmla="val -309"/>
              <a:gd name="adj3" fmla="val 88814"/>
              <a:gd name="adj4" fmla="val -66492"/>
            </a:avLst>
          </a:prstGeom>
          <a:solidFill>
            <a:schemeClr val="bg1"/>
          </a:solidFill>
          <a:ln w="19050">
            <a:solidFill>
              <a:srgbClr val="9A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Rettangolo 59">
            <a:extLst>
              <a:ext uri="{FF2B5EF4-FFF2-40B4-BE49-F238E27FC236}">
                <a16:creationId xmlns:a16="http://schemas.microsoft.com/office/drawing/2014/main" id="{7C583AEA-9F6A-45B6-8B3E-30A50538AED8}"/>
              </a:ext>
            </a:extLst>
          </p:cNvPr>
          <p:cNvSpPr/>
          <p:nvPr/>
        </p:nvSpPr>
        <p:spPr>
          <a:xfrm>
            <a:off x="3532145" y="1975843"/>
            <a:ext cx="3185649" cy="134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975"/>
              </a:lnSpc>
              <a:spcBef>
                <a:spcPts val="400"/>
              </a:spcBef>
              <a:spcAft>
                <a:spcPts val="200"/>
              </a:spcAft>
              <a:buSzPct val="80000"/>
            </a:pPr>
            <a:r>
              <a:rPr lang="it-IT" altLang="it-IT" b="1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24,6</a:t>
            </a:r>
            <a:r>
              <a:rPr lang="it-IT" altLang="it-IT" b="1" dirty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it-IT" altLang="it-IT" dirty="0">
                <a:latin typeface="Calibri" panose="020F0502020204030204" pitchFamily="34" charset="0"/>
                <a:cs typeface="Arial" pitchFamily="34" charset="0"/>
              </a:rPr>
              <a:t>Milioni</a:t>
            </a:r>
            <a:r>
              <a:rPr lang="it-IT" altLang="it-IT" b="1" dirty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it-IT" altLang="it-IT" dirty="0">
                <a:latin typeface="Calibri" panose="020F0502020204030204" pitchFamily="34" charset="0"/>
                <a:cs typeface="Arial" pitchFamily="34" charset="0"/>
              </a:rPr>
              <a:t>Tonnellate di merci</a:t>
            </a:r>
          </a:p>
          <a:p>
            <a:pPr fontAlgn="base">
              <a:lnSpc>
                <a:spcPts val="1975"/>
              </a:lnSpc>
              <a:spcBef>
                <a:spcPts val="400"/>
              </a:spcBef>
              <a:spcAft>
                <a:spcPts val="200"/>
              </a:spcAft>
              <a:buSzPct val="80000"/>
            </a:pPr>
            <a:r>
              <a:rPr lang="it-IT" altLang="it-IT" b="1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129.562</a:t>
            </a:r>
            <a:r>
              <a:rPr lang="it-IT" altLang="it-IT" b="1" dirty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it-IT" altLang="it-IT" dirty="0">
                <a:latin typeface="Calibri" panose="020F0502020204030204" pitchFamily="34" charset="0"/>
                <a:cs typeface="Arial" pitchFamily="34" charset="0"/>
              </a:rPr>
              <a:t>Passeggeri traghetti</a:t>
            </a:r>
          </a:p>
          <a:p>
            <a:pPr fontAlgn="base">
              <a:lnSpc>
                <a:spcPts val="1975"/>
              </a:lnSpc>
              <a:spcBef>
                <a:spcPts val="400"/>
              </a:spcBef>
              <a:spcAft>
                <a:spcPts val="200"/>
              </a:spcAft>
              <a:buSzPct val="80000"/>
            </a:pPr>
            <a:r>
              <a:rPr lang="it-IT" altLang="it-IT" b="1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241.924</a:t>
            </a:r>
            <a:r>
              <a:rPr lang="it-IT" altLang="it-IT" b="1" dirty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it-IT" altLang="it-IT" dirty="0">
                <a:latin typeface="Calibri" panose="020F0502020204030204" pitchFamily="34" charset="0"/>
                <a:cs typeface="Arial" pitchFamily="34" charset="0"/>
              </a:rPr>
              <a:t>Passeggeri crociere</a:t>
            </a:r>
          </a:p>
          <a:p>
            <a:pPr fontAlgn="base">
              <a:lnSpc>
                <a:spcPts val="1975"/>
              </a:lnSpc>
              <a:spcBef>
                <a:spcPts val="400"/>
              </a:spcBef>
              <a:spcAft>
                <a:spcPts val="200"/>
              </a:spcAft>
              <a:buSzPct val="80000"/>
            </a:pPr>
            <a:r>
              <a:rPr lang="it-IT" altLang="it-IT" b="1" dirty="0">
                <a:solidFill>
                  <a:srgbClr val="C00000"/>
                </a:solidFill>
                <a:latin typeface="Calibri" panose="020F0502020204030204" pitchFamily="34" charset="0"/>
                <a:cs typeface="Arial" pitchFamily="34" charset="0"/>
              </a:rPr>
              <a:t>533.991</a:t>
            </a:r>
            <a:r>
              <a:rPr lang="it-IT" altLang="it-IT" dirty="0">
                <a:latin typeface="Calibri" panose="020F0502020204030204" pitchFamily="34" charset="0"/>
                <a:cs typeface="Arial" pitchFamily="34" charset="0"/>
              </a:rPr>
              <a:t> TEU</a:t>
            </a:r>
          </a:p>
        </p:txBody>
      </p:sp>
      <p:sp>
        <p:nvSpPr>
          <p:cNvPr id="54" name="Callout: linea con bordo e barra in risalto 53">
            <a:extLst>
              <a:ext uri="{FF2B5EF4-FFF2-40B4-BE49-F238E27FC236}">
                <a16:creationId xmlns:a16="http://schemas.microsoft.com/office/drawing/2014/main" id="{FD1F3BE7-D084-4A04-A7DF-C6E27B5E4559}"/>
              </a:ext>
            </a:extLst>
          </p:cNvPr>
          <p:cNvSpPr/>
          <p:nvPr/>
        </p:nvSpPr>
        <p:spPr>
          <a:xfrm>
            <a:off x="3560274" y="3480175"/>
            <a:ext cx="3284696" cy="588590"/>
          </a:xfrm>
          <a:prstGeom prst="accentBorderCallout1">
            <a:avLst>
              <a:gd name="adj1" fmla="val 48725"/>
              <a:gd name="adj2" fmla="val -202"/>
              <a:gd name="adj3" fmla="val 107866"/>
              <a:gd name="adj4" fmla="val -12024"/>
            </a:avLst>
          </a:prstGeom>
          <a:solidFill>
            <a:schemeClr val="bg1"/>
          </a:solidFill>
          <a:ln w="19050">
            <a:solidFill>
              <a:srgbClr val="9A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id="{1A8E05BF-0887-43BB-92A2-1C3441843BA6}"/>
              </a:ext>
            </a:extLst>
          </p:cNvPr>
          <p:cNvSpPr/>
          <p:nvPr/>
        </p:nvSpPr>
        <p:spPr>
          <a:xfrm>
            <a:off x="3522635" y="3447551"/>
            <a:ext cx="3082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8.000</a:t>
            </a:r>
            <a:r>
              <a:rPr lang="it-IT" dirty="0"/>
              <a:t> Treni intermodali/anno</a:t>
            </a:r>
          </a:p>
          <a:p>
            <a:r>
              <a:rPr lang="it-IT" b="1" dirty="0">
                <a:solidFill>
                  <a:srgbClr val="C00000"/>
                </a:solidFill>
              </a:rPr>
              <a:t>203.000</a:t>
            </a:r>
            <a:r>
              <a:rPr lang="it-IT" dirty="0"/>
              <a:t> UTI (365.000 TEU) </a:t>
            </a:r>
            <a:endParaRPr lang="it-IT" b="1" dirty="0"/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2CC21844-4DAF-4451-B977-12AFA4E79C4F}"/>
              </a:ext>
            </a:extLst>
          </p:cNvPr>
          <p:cNvSpPr/>
          <p:nvPr/>
        </p:nvSpPr>
        <p:spPr>
          <a:xfrm>
            <a:off x="3511618" y="4239456"/>
            <a:ext cx="30802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15.010</a:t>
            </a:r>
            <a:r>
              <a:rPr lang="it-IT" dirty="0"/>
              <a:t> Treni intermodali/anno</a:t>
            </a:r>
          </a:p>
          <a:p>
            <a:r>
              <a:rPr lang="it-IT" b="1" dirty="0">
                <a:solidFill>
                  <a:srgbClr val="C00000"/>
                </a:solidFill>
              </a:rPr>
              <a:t>436.203</a:t>
            </a:r>
            <a:r>
              <a:rPr lang="it-IT" dirty="0"/>
              <a:t> UTI (780.802 TEU)</a:t>
            </a:r>
            <a:endParaRPr lang="it-IT" b="1" dirty="0"/>
          </a:p>
          <a:p>
            <a:pPr algn="ctr"/>
            <a:r>
              <a:rPr lang="it-IT" altLang="it-IT" b="1" dirty="0">
                <a:latin typeface="Calibri" panose="020F0502020204030204" pitchFamily="34" charset="0"/>
                <a:cs typeface="Arial" pitchFamily="34" charset="0"/>
              </a:rPr>
              <a:t>2</a:t>
            </a:r>
            <a:r>
              <a:rPr lang="it-IT" altLang="it-IT" b="1" baseline="30000" dirty="0">
                <a:latin typeface="Calibri" panose="020F0502020204030204" pitchFamily="34" charset="0"/>
                <a:cs typeface="Arial" pitchFamily="34" charset="0"/>
              </a:rPr>
              <a:t>°</a:t>
            </a:r>
            <a:r>
              <a:rPr lang="it-IT" altLang="it-IT" b="1" dirty="0">
                <a:latin typeface="Calibri" panose="020F0502020204030204" pitchFamily="34" charset="0"/>
                <a:cs typeface="Arial" pitchFamily="34" charset="0"/>
              </a:rPr>
              <a:t> in Europa</a:t>
            </a:r>
            <a:endParaRPr lang="it-IT" b="1" dirty="0"/>
          </a:p>
        </p:txBody>
      </p:sp>
      <p:sp>
        <p:nvSpPr>
          <p:cNvPr id="50" name="Callout: linea con bordo e barra in risalto 49">
            <a:extLst>
              <a:ext uri="{FF2B5EF4-FFF2-40B4-BE49-F238E27FC236}">
                <a16:creationId xmlns:a16="http://schemas.microsoft.com/office/drawing/2014/main" id="{08F23C20-4A88-4E6B-9C5F-172BD41DE5DE}"/>
              </a:ext>
            </a:extLst>
          </p:cNvPr>
          <p:cNvSpPr/>
          <p:nvPr/>
        </p:nvSpPr>
        <p:spPr>
          <a:xfrm>
            <a:off x="3564930" y="1213344"/>
            <a:ext cx="3295063" cy="595623"/>
          </a:xfrm>
          <a:prstGeom prst="accentBorderCallout1">
            <a:avLst>
              <a:gd name="adj1" fmla="val 51882"/>
              <a:gd name="adj2" fmla="val -638"/>
              <a:gd name="adj3" fmla="val 25071"/>
              <a:gd name="adj4" fmla="val -63065"/>
            </a:avLst>
          </a:prstGeom>
          <a:solidFill>
            <a:schemeClr val="bg1"/>
          </a:solidFill>
          <a:ln w="19050">
            <a:solidFill>
              <a:srgbClr val="9A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AC997874-387D-49E0-84B6-B4605D8C63FD}"/>
              </a:ext>
            </a:extLst>
          </p:cNvPr>
          <p:cNvSpPr/>
          <p:nvPr/>
        </p:nvSpPr>
        <p:spPr>
          <a:xfrm>
            <a:off x="3558484" y="1211202"/>
            <a:ext cx="2983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9.319.156 </a:t>
            </a:r>
            <a:r>
              <a:rPr lang="it-IT" dirty="0"/>
              <a:t>Passeggeri</a:t>
            </a:r>
          </a:p>
          <a:p>
            <a:r>
              <a:rPr lang="it-IT" altLang="it-IT" b="1" dirty="0">
                <a:latin typeface="Calibri" panose="020F0502020204030204" pitchFamily="34" charset="0"/>
                <a:cs typeface="Arial" pitchFamily="34" charset="0"/>
              </a:rPr>
              <a:t>4</a:t>
            </a:r>
            <a:r>
              <a:rPr lang="it-IT" altLang="it-IT" b="1" baseline="30000" dirty="0">
                <a:latin typeface="Calibri" panose="020F0502020204030204" pitchFamily="34" charset="0"/>
                <a:cs typeface="Arial" pitchFamily="34" charset="0"/>
              </a:rPr>
              <a:t>°</a:t>
            </a:r>
            <a:r>
              <a:rPr lang="it-IT" altLang="it-IT" b="1" dirty="0">
                <a:latin typeface="Calibri" panose="020F0502020204030204" pitchFamily="34" charset="0"/>
                <a:cs typeface="Arial" pitchFamily="34" charset="0"/>
              </a:rPr>
              <a:t> Aeroporto in Italia</a:t>
            </a:r>
          </a:p>
        </p:txBody>
      </p:sp>
      <p:sp>
        <p:nvSpPr>
          <p:cNvPr id="2" name="Segnaposto numero diapositiva 11">
            <a:extLst>
              <a:ext uri="{FF2B5EF4-FFF2-40B4-BE49-F238E27FC236}">
                <a16:creationId xmlns:a16="http://schemas.microsoft.com/office/drawing/2014/main" id="{18BDAB62-8CE7-D157-27D5-AF6441CBF070}"/>
              </a:ext>
            </a:extLst>
          </p:cNvPr>
          <p:cNvSpPr txBox="1">
            <a:spLocks/>
          </p:cNvSpPr>
          <p:nvPr/>
        </p:nvSpPr>
        <p:spPr>
          <a:xfrm>
            <a:off x="11760942" y="6498160"/>
            <a:ext cx="360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AACC25-95ED-3844-860C-EB98A5329D94}" type="slidenum">
              <a:rPr lang="it-IT" smtClean="0">
                <a:solidFill>
                  <a:schemeClr val="bg1"/>
                </a:solidFill>
              </a:rPr>
              <a:pPr/>
              <a:t>7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12">
            <a:extLst>
              <a:ext uri="{FF2B5EF4-FFF2-40B4-BE49-F238E27FC236}">
                <a16:creationId xmlns:a16="http://schemas.microsoft.com/office/drawing/2014/main" id="{D5C67435-695A-5761-C041-530F8A07C39C}"/>
              </a:ext>
            </a:extLst>
          </p:cNvPr>
          <p:cNvSpPr txBox="1"/>
          <p:nvPr/>
        </p:nvSpPr>
        <p:spPr>
          <a:xfrm>
            <a:off x="6953866" y="1881064"/>
            <a:ext cx="5071318" cy="65279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50000">
                <a:srgbClr val="BD0414">
                  <a:tint val="44500"/>
                  <a:satMod val="160000"/>
                </a:srgbClr>
              </a:gs>
              <a:gs pos="100000">
                <a:srgbClr val="BD0414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it-IT" b="1" i="1" dirty="0"/>
              <a:t>Sviluppo sinergico e coordinato dei nodi intermodali a scala regionale e interregionale</a:t>
            </a:r>
          </a:p>
        </p:txBody>
      </p:sp>
      <p:sp>
        <p:nvSpPr>
          <p:cNvPr id="6" name="CasellaDiTesto 12">
            <a:extLst>
              <a:ext uri="{FF2B5EF4-FFF2-40B4-BE49-F238E27FC236}">
                <a16:creationId xmlns:a16="http://schemas.microsoft.com/office/drawing/2014/main" id="{D8E5410E-8ED7-2383-26D7-60423233FAE2}"/>
              </a:ext>
            </a:extLst>
          </p:cNvPr>
          <p:cNvSpPr txBox="1"/>
          <p:nvPr/>
        </p:nvSpPr>
        <p:spPr>
          <a:xfrm>
            <a:off x="6937070" y="1135587"/>
            <a:ext cx="5071318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50000">
                <a:srgbClr val="BD0414">
                  <a:tint val="44500"/>
                  <a:satMod val="160000"/>
                </a:srgbClr>
              </a:gs>
              <a:gs pos="100000">
                <a:srgbClr val="BD0414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spcBef>
                <a:spcPts val="1200"/>
              </a:spcBef>
              <a:defRPr b="1" i="1"/>
            </a:lvl1pPr>
          </a:lstStyle>
          <a:p>
            <a:pPr lvl="0"/>
            <a:r>
              <a:rPr lang="it-IT" sz="1800" b="1" dirty="0"/>
              <a:t>Valorizzazione e sviluppo dei porti di Venezia e Chioggia </a:t>
            </a:r>
            <a:endParaRPr lang="en-US" dirty="0"/>
          </a:p>
        </p:txBody>
      </p:sp>
      <p:sp>
        <p:nvSpPr>
          <p:cNvPr id="7" name="CasellaDiTesto 12">
            <a:extLst>
              <a:ext uri="{FF2B5EF4-FFF2-40B4-BE49-F238E27FC236}">
                <a16:creationId xmlns:a16="http://schemas.microsoft.com/office/drawing/2014/main" id="{4E64C010-514A-AAFF-5293-FC76B2FD31A8}"/>
              </a:ext>
            </a:extLst>
          </p:cNvPr>
          <p:cNvSpPr txBox="1"/>
          <p:nvPr/>
        </p:nvSpPr>
        <p:spPr>
          <a:xfrm>
            <a:off x="6936124" y="2584129"/>
            <a:ext cx="5069631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50000">
                <a:srgbClr val="BD0414">
                  <a:tint val="44500"/>
                  <a:satMod val="160000"/>
                </a:srgbClr>
              </a:gs>
              <a:gs pos="100000">
                <a:srgbClr val="BD0414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it-IT" b="1" i="1" dirty="0"/>
              <a:t>Potenziamento connessioni di ultimo miglio ai nodi logistici e interconnessione agli aeroporti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2614B02F-4B00-B5D4-8E32-1D462B8844FF}"/>
              </a:ext>
            </a:extLst>
          </p:cNvPr>
          <p:cNvSpPr/>
          <p:nvPr/>
        </p:nvSpPr>
        <p:spPr>
          <a:xfrm>
            <a:off x="3546696" y="5318529"/>
            <a:ext cx="3301801" cy="1021556"/>
          </a:xfrm>
          <a:prstGeom prst="roundRect">
            <a:avLst/>
          </a:prstGeom>
          <a:solidFill>
            <a:srgbClr val="9A0001"/>
          </a:solidFill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4 nodi core </a:t>
            </a:r>
            <a:r>
              <a:rPr lang="it-IT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e 4 nodi comprehensive (+1 Proposta nel nuovo Regolamento TEN-T)</a:t>
            </a:r>
            <a:endParaRPr lang="it-IT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Segnaposto numero diapositiva 1">
            <a:extLst>
              <a:ext uri="{FF2B5EF4-FFF2-40B4-BE49-F238E27FC236}">
                <a16:creationId xmlns:a16="http://schemas.microsoft.com/office/drawing/2014/main" id="{22FC85BD-3B34-40A1-BA61-4532E80439D7}"/>
              </a:ext>
            </a:extLst>
          </p:cNvPr>
          <p:cNvSpPr>
            <a:spLocks noGrp="1"/>
          </p:cNvSpPr>
          <p:nvPr/>
        </p:nvSpPr>
        <p:spPr>
          <a:xfrm>
            <a:off x="11734227" y="5969127"/>
            <a:ext cx="4027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AACC25-95ED-3844-860C-EB98A5329D94}" type="slidenum">
              <a:rPr lang="it-IT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7</a:t>
            </a:fld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Immagine 6">
            <a:extLst>
              <a:ext uri="{FF2B5EF4-FFF2-40B4-BE49-F238E27FC236}">
                <a16:creationId xmlns:a16="http://schemas.microsoft.com/office/drawing/2014/main" id="{9113FF66-E93F-4B15-B8D4-F3B27D4DE23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7070" y="3324930"/>
            <a:ext cx="5148100" cy="3106270"/>
          </a:xfrm>
          <a:prstGeom prst="rect">
            <a:avLst/>
          </a:prstGeom>
        </p:spPr>
      </p:pic>
      <p:sp>
        <p:nvSpPr>
          <p:cNvPr id="11" name="Ovale 7">
            <a:extLst>
              <a:ext uri="{FF2B5EF4-FFF2-40B4-BE49-F238E27FC236}">
                <a16:creationId xmlns:a16="http://schemas.microsoft.com/office/drawing/2014/main" id="{89C6BB40-436C-4DE2-8548-7C3F68C814AC}"/>
              </a:ext>
            </a:extLst>
          </p:cNvPr>
          <p:cNvSpPr/>
          <p:nvPr/>
        </p:nvSpPr>
        <p:spPr>
          <a:xfrm>
            <a:off x="9682852" y="4036666"/>
            <a:ext cx="487461" cy="487461"/>
          </a:xfrm>
          <a:prstGeom prst="ellipse">
            <a:avLst/>
          </a:prstGeom>
          <a:solidFill>
            <a:srgbClr val="FFFF00">
              <a:alpha val="50196"/>
            </a:srgbClr>
          </a:solidFill>
          <a:ln w="38100">
            <a:solidFill>
              <a:srgbClr val="BD0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14" name="Ovale 9">
            <a:extLst>
              <a:ext uri="{FF2B5EF4-FFF2-40B4-BE49-F238E27FC236}">
                <a16:creationId xmlns:a16="http://schemas.microsoft.com/office/drawing/2014/main" id="{2CB3EE53-A74B-4D4F-969D-CF17EF9DC564}"/>
              </a:ext>
            </a:extLst>
          </p:cNvPr>
          <p:cNvSpPr/>
          <p:nvPr/>
        </p:nvSpPr>
        <p:spPr>
          <a:xfrm>
            <a:off x="8933446" y="3893972"/>
            <a:ext cx="487461" cy="487461"/>
          </a:xfrm>
          <a:prstGeom prst="ellipse">
            <a:avLst/>
          </a:prstGeom>
          <a:solidFill>
            <a:srgbClr val="FFFF00">
              <a:alpha val="50196"/>
            </a:srgbClr>
          </a:solidFill>
          <a:ln w="38100">
            <a:solidFill>
              <a:srgbClr val="BD0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15" name="Ovale 10">
            <a:extLst>
              <a:ext uri="{FF2B5EF4-FFF2-40B4-BE49-F238E27FC236}">
                <a16:creationId xmlns:a16="http://schemas.microsoft.com/office/drawing/2014/main" id="{FFA62715-9D84-4A91-8211-D4DF0F5BAB86}"/>
              </a:ext>
            </a:extLst>
          </p:cNvPr>
          <p:cNvSpPr/>
          <p:nvPr/>
        </p:nvSpPr>
        <p:spPr>
          <a:xfrm>
            <a:off x="9914737" y="3709292"/>
            <a:ext cx="487461" cy="487461"/>
          </a:xfrm>
          <a:prstGeom prst="ellipse">
            <a:avLst/>
          </a:prstGeom>
          <a:solidFill>
            <a:srgbClr val="FFFF00">
              <a:alpha val="50196"/>
            </a:srgbClr>
          </a:solidFill>
          <a:ln w="38100">
            <a:solidFill>
              <a:srgbClr val="BD0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16" name="Ovale 11">
            <a:extLst>
              <a:ext uri="{FF2B5EF4-FFF2-40B4-BE49-F238E27FC236}">
                <a16:creationId xmlns:a16="http://schemas.microsoft.com/office/drawing/2014/main" id="{D27B33B6-ADB3-4435-8593-53B904677F89}"/>
              </a:ext>
            </a:extLst>
          </p:cNvPr>
          <p:cNvSpPr/>
          <p:nvPr/>
        </p:nvSpPr>
        <p:spPr>
          <a:xfrm>
            <a:off x="8659703" y="4816797"/>
            <a:ext cx="270000" cy="270000"/>
          </a:xfrm>
          <a:prstGeom prst="ellipse">
            <a:avLst/>
          </a:prstGeom>
          <a:solidFill>
            <a:srgbClr val="0070C0">
              <a:alpha val="50196"/>
            </a:srgbClr>
          </a:solidFill>
          <a:ln w="38100">
            <a:solidFill>
              <a:srgbClr val="BD0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17" name="Ovale 12">
            <a:extLst>
              <a:ext uri="{FF2B5EF4-FFF2-40B4-BE49-F238E27FC236}">
                <a16:creationId xmlns:a16="http://schemas.microsoft.com/office/drawing/2014/main" id="{6D73E5F8-E3D3-47BE-B595-CD8F6C60B828}"/>
              </a:ext>
            </a:extLst>
          </p:cNvPr>
          <p:cNvSpPr/>
          <p:nvPr/>
        </p:nvSpPr>
        <p:spPr>
          <a:xfrm>
            <a:off x="9791606" y="4624821"/>
            <a:ext cx="270000" cy="270000"/>
          </a:xfrm>
          <a:prstGeom prst="ellipse">
            <a:avLst/>
          </a:prstGeom>
          <a:solidFill>
            <a:srgbClr val="0070C0">
              <a:alpha val="50196"/>
            </a:srgbClr>
          </a:solidFill>
          <a:ln w="38100">
            <a:solidFill>
              <a:srgbClr val="BD0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18" name="Ovale 13">
            <a:extLst>
              <a:ext uri="{FF2B5EF4-FFF2-40B4-BE49-F238E27FC236}">
                <a16:creationId xmlns:a16="http://schemas.microsoft.com/office/drawing/2014/main" id="{4EB4AF27-AC8F-4ADF-AB42-0276EDF60D3A}"/>
              </a:ext>
            </a:extLst>
          </p:cNvPr>
          <p:cNvSpPr/>
          <p:nvPr/>
        </p:nvSpPr>
        <p:spPr>
          <a:xfrm>
            <a:off x="10267198" y="3409028"/>
            <a:ext cx="270000" cy="270000"/>
          </a:xfrm>
          <a:prstGeom prst="ellipse">
            <a:avLst/>
          </a:prstGeom>
          <a:solidFill>
            <a:srgbClr val="0070C0">
              <a:alpha val="50196"/>
            </a:srgbClr>
          </a:solidFill>
          <a:ln w="38100">
            <a:solidFill>
              <a:srgbClr val="BD041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35" name="Ovale 14">
            <a:extLst>
              <a:ext uri="{FF2B5EF4-FFF2-40B4-BE49-F238E27FC236}">
                <a16:creationId xmlns:a16="http://schemas.microsoft.com/office/drawing/2014/main" id="{4571886C-3992-44D4-A576-00BC99DEA56B}"/>
              </a:ext>
            </a:extLst>
          </p:cNvPr>
          <p:cNvSpPr/>
          <p:nvPr/>
        </p:nvSpPr>
        <p:spPr>
          <a:xfrm>
            <a:off x="7425813" y="3864378"/>
            <a:ext cx="487461" cy="487461"/>
          </a:xfrm>
          <a:prstGeom prst="ellipse">
            <a:avLst/>
          </a:prstGeom>
          <a:solidFill>
            <a:srgbClr val="FFFF00">
              <a:alpha val="50196"/>
            </a:srgbClr>
          </a:solidFill>
          <a:ln w="38100">
            <a:solidFill>
              <a:srgbClr val="BD0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52" name="Ovale 11">
            <a:extLst>
              <a:ext uri="{FF2B5EF4-FFF2-40B4-BE49-F238E27FC236}">
                <a16:creationId xmlns:a16="http://schemas.microsoft.com/office/drawing/2014/main" id="{92FF180E-C5C9-478E-8814-6B2872674C9E}"/>
              </a:ext>
            </a:extLst>
          </p:cNvPr>
          <p:cNvSpPr/>
          <p:nvPr/>
        </p:nvSpPr>
        <p:spPr>
          <a:xfrm>
            <a:off x="7214441" y="4223944"/>
            <a:ext cx="270000" cy="270000"/>
          </a:xfrm>
          <a:prstGeom prst="ellipse">
            <a:avLst/>
          </a:prstGeom>
          <a:solidFill>
            <a:srgbClr val="0070C0">
              <a:alpha val="50196"/>
            </a:srgbClr>
          </a:solidFill>
          <a:ln w="38100">
            <a:solidFill>
              <a:srgbClr val="BD0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56" name="Ovale 13">
            <a:extLst>
              <a:ext uri="{FF2B5EF4-FFF2-40B4-BE49-F238E27FC236}">
                <a16:creationId xmlns:a16="http://schemas.microsoft.com/office/drawing/2014/main" id="{6B9DCAFA-1464-4AB3-B219-A5EE50C57A3A}"/>
              </a:ext>
            </a:extLst>
          </p:cNvPr>
          <p:cNvSpPr/>
          <p:nvPr/>
        </p:nvSpPr>
        <p:spPr>
          <a:xfrm>
            <a:off x="9607154" y="3506130"/>
            <a:ext cx="270000" cy="270000"/>
          </a:xfrm>
          <a:prstGeom prst="ellipse">
            <a:avLst/>
          </a:prstGeom>
          <a:solidFill>
            <a:srgbClr val="0070C0">
              <a:alpha val="50196"/>
            </a:srgbClr>
          </a:solidFill>
          <a:ln w="38100">
            <a:solidFill>
              <a:srgbClr val="BD04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412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12192000" cy="824948"/>
          </a:xfrm>
          <a:prstGeom prst="rect">
            <a:avLst/>
          </a:prstGeom>
          <a:gradFill flip="none" rotWithShape="1">
            <a:gsLst>
              <a:gs pos="0">
                <a:srgbClr val="00677F">
                  <a:shade val="30000"/>
                  <a:satMod val="115000"/>
                </a:srgbClr>
              </a:gs>
              <a:gs pos="50000">
                <a:srgbClr val="00677F">
                  <a:shade val="67500"/>
                  <a:satMod val="115000"/>
                </a:srgbClr>
              </a:gs>
              <a:gs pos="100000">
                <a:srgbClr val="00677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B837C5EE-10EA-44DE-BB91-B65AFE02CC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9331" y="0"/>
            <a:ext cx="5292000" cy="792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4376B28-D28E-4910-9354-C0B5E6AC9229}"/>
              </a:ext>
            </a:extLst>
          </p:cNvPr>
          <p:cNvSpPr txBox="1"/>
          <p:nvPr/>
        </p:nvSpPr>
        <p:spPr>
          <a:xfrm>
            <a:off x="3160358" y="758037"/>
            <a:ext cx="5889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defRPr>
            </a:lvl1pPr>
          </a:lstStyle>
          <a:p>
            <a:r>
              <a:rPr lang="en-GB" altLang="it-IT" sz="2000" dirty="0"/>
              <a:t>SFIDE FUTURE: PIATTAFORME LOGISTICHE </a:t>
            </a:r>
          </a:p>
        </p:txBody>
      </p:sp>
      <p:sp>
        <p:nvSpPr>
          <p:cNvPr id="16" name="CasellaDiTesto 12">
            <a:extLst>
              <a:ext uri="{FF2B5EF4-FFF2-40B4-BE49-F238E27FC236}">
                <a16:creationId xmlns:a16="http://schemas.microsoft.com/office/drawing/2014/main" id="{AA84A67A-90DD-4DAE-AA80-972EFF6085F4}"/>
              </a:ext>
            </a:extLst>
          </p:cNvPr>
          <p:cNvSpPr txBox="1"/>
          <p:nvPr/>
        </p:nvSpPr>
        <p:spPr>
          <a:xfrm>
            <a:off x="194389" y="1180290"/>
            <a:ext cx="6922507" cy="646331"/>
          </a:xfrm>
          <a:prstGeom prst="rect">
            <a:avLst/>
          </a:prstGeom>
          <a:gradFill flip="none" rotWithShape="1">
            <a:gsLst>
              <a:gs pos="0">
                <a:srgbClr val="BD0414">
                  <a:tint val="66000"/>
                  <a:satMod val="160000"/>
                </a:srgbClr>
              </a:gs>
              <a:gs pos="50000">
                <a:srgbClr val="BD0414">
                  <a:tint val="44500"/>
                  <a:satMod val="160000"/>
                </a:srgbClr>
              </a:gs>
              <a:gs pos="100000">
                <a:srgbClr val="BD0414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it-IT" b="1" i="1" dirty="0"/>
              <a:t>Consolidamento delle piattaforme logistiche multiservizi per contenere il consumo del suolo e sviluppare la competitività del comparto</a:t>
            </a:r>
          </a:p>
        </p:txBody>
      </p:sp>
      <p:sp>
        <p:nvSpPr>
          <p:cNvPr id="17" name="CasellaDiTesto 12">
            <a:extLst>
              <a:ext uri="{FF2B5EF4-FFF2-40B4-BE49-F238E27FC236}">
                <a16:creationId xmlns:a16="http://schemas.microsoft.com/office/drawing/2014/main" id="{538A070A-B187-4F64-9AEC-7CCD2A237A8B}"/>
              </a:ext>
            </a:extLst>
          </p:cNvPr>
          <p:cNvSpPr txBox="1"/>
          <p:nvPr/>
        </p:nvSpPr>
        <p:spPr>
          <a:xfrm>
            <a:off x="194390" y="1858830"/>
            <a:ext cx="6922506" cy="1200329"/>
          </a:xfrm>
          <a:prstGeom prst="rect">
            <a:avLst/>
          </a:prstGeom>
          <a:gradFill flip="none" rotWithShape="1">
            <a:gsLst>
              <a:gs pos="0">
                <a:srgbClr val="BD0414">
                  <a:tint val="66000"/>
                  <a:satMod val="160000"/>
                </a:srgbClr>
              </a:gs>
              <a:gs pos="50000">
                <a:srgbClr val="BD0414">
                  <a:tint val="44500"/>
                  <a:satMod val="160000"/>
                </a:srgbClr>
              </a:gs>
              <a:gs pos="100000">
                <a:srgbClr val="BD0414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pPr fontAlgn="base">
              <a:spcBef>
                <a:spcPts val="400"/>
              </a:spcBef>
              <a:spcAft>
                <a:spcPts val="200"/>
              </a:spcAft>
              <a:buSzPct val="80000"/>
            </a:pPr>
            <a:r>
              <a:rPr lang="it-IT" altLang="it-IT" b="1" i="1" dirty="0">
                <a:latin typeface="Calibri" panose="020F0502020204030204" pitchFamily="34" charset="0"/>
                <a:cs typeface="Arial" pitchFamily="34" charset="0"/>
              </a:rPr>
              <a:t>Favorire la realizzazione di iniziative di city </a:t>
            </a:r>
            <a:r>
              <a:rPr lang="it-IT" altLang="it-IT" b="1" i="1" dirty="0" err="1">
                <a:latin typeface="Calibri" panose="020F0502020204030204" pitchFamily="34" charset="0"/>
                <a:cs typeface="Arial" pitchFamily="34" charset="0"/>
              </a:rPr>
              <a:t>logistics</a:t>
            </a:r>
            <a:r>
              <a:rPr lang="it-IT" altLang="it-IT" b="1" i="1" dirty="0">
                <a:latin typeface="Calibri" panose="020F0502020204030204" pitchFamily="34" charset="0"/>
                <a:cs typeface="Arial" pitchFamily="34" charset="0"/>
              </a:rPr>
              <a:t> o distribuzione a zero/basse emissioni nelle aree urbane e presso i poli turistici, in coordinamento con il PRTRA e il PER, e con particolare riguardo all’inserimento di queste soluzioni nei PUMS</a:t>
            </a:r>
          </a:p>
        </p:txBody>
      </p:sp>
      <p:pic>
        <p:nvPicPr>
          <p:cNvPr id="25" name="Picture 4" descr="Timeline&#10;&#10;Description automatically generated">
            <a:extLst>
              <a:ext uri="{FF2B5EF4-FFF2-40B4-BE49-F238E27FC236}">
                <a16:creationId xmlns:a16="http://schemas.microsoft.com/office/drawing/2014/main" id="{9B55D031-2A34-4F3D-BDBD-4281F75092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3081" y="4312597"/>
            <a:ext cx="3276785" cy="22812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TextBox 12">
            <a:extLst>
              <a:ext uri="{FF2B5EF4-FFF2-40B4-BE49-F238E27FC236}">
                <a16:creationId xmlns:a16="http://schemas.microsoft.com/office/drawing/2014/main" id="{0BB23B68-AF62-4674-B2E2-0ADCA6E2B554}"/>
              </a:ext>
            </a:extLst>
          </p:cNvPr>
          <p:cNvSpPr txBox="1"/>
          <p:nvPr/>
        </p:nvSpPr>
        <p:spPr>
          <a:xfrm>
            <a:off x="4043081" y="3743013"/>
            <a:ext cx="324564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Acquisti e-commerce Italia: </a:t>
            </a:r>
            <a:r>
              <a:rPr lang="it-IT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Osservatorio </a:t>
            </a:r>
            <a:r>
              <a:rPr lang="it-IT" sz="1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Contract</a:t>
            </a:r>
            <a:r>
              <a:rPr lang="it-IT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14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Logistics</a:t>
            </a:r>
            <a:r>
              <a:rPr lang="it-IT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G. Marchet</a:t>
            </a:r>
            <a:endParaRPr lang="en-US" sz="1400" b="1" dirty="0"/>
          </a:p>
        </p:txBody>
      </p:sp>
      <p:sp>
        <p:nvSpPr>
          <p:cNvPr id="19" name="Rettangolo 18"/>
          <p:cNvSpPr/>
          <p:nvPr/>
        </p:nvSpPr>
        <p:spPr>
          <a:xfrm>
            <a:off x="0" y="6505265"/>
            <a:ext cx="12192000" cy="444141"/>
          </a:xfrm>
          <a:prstGeom prst="rect">
            <a:avLst/>
          </a:prstGeom>
          <a:gradFill flip="none" rotWithShape="1">
            <a:gsLst>
              <a:gs pos="0">
                <a:srgbClr val="00677F">
                  <a:shade val="30000"/>
                  <a:satMod val="115000"/>
                </a:srgbClr>
              </a:gs>
              <a:gs pos="50000">
                <a:srgbClr val="00677F">
                  <a:shade val="67500"/>
                  <a:satMod val="115000"/>
                </a:srgbClr>
              </a:gs>
              <a:gs pos="100000">
                <a:srgbClr val="00677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numero diapositiva 11">
            <a:extLst>
              <a:ext uri="{FF2B5EF4-FFF2-40B4-BE49-F238E27FC236}">
                <a16:creationId xmlns:a16="http://schemas.microsoft.com/office/drawing/2014/main" id="{AF871F67-74A7-7D9C-7124-CC6FF833DF91}"/>
              </a:ext>
            </a:extLst>
          </p:cNvPr>
          <p:cNvSpPr txBox="1">
            <a:spLocks/>
          </p:cNvSpPr>
          <p:nvPr/>
        </p:nvSpPr>
        <p:spPr>
          <a:xfrm>
            <a:off x="11760942" y="6498160"/>
            <a:ext cx="360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AACC25-95ED-3844-860C-EB98A5329D94}" type="slidenum">
              <a:rPr lang="it-IT" smtClean="0">
                <a:solidFill>
                  <a:schemeClr val="bg1"/>
                </a:solidFill>
              </a:rPr>
              <a:pPr/>
              <a:t>8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5BBA87-757C-2BB5-1560-CE298FD52DA2}"/>
              </a:ext>
            </a:extLst>
          </p:cNvPr>
          <p:cNvSpPr txBox="1"/>
          <p:nvPr/>
        </p:nvSpPr>
        <p:spPr>
          <a:xfrm rot="10800000" flipV="1">
            <a:off x="174951" y="3718196"/>
            <a:ext cx="38681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Distribuzione della crescita di consumo di suolo dedicato ad attività di logistica 2012-2019: ARPAV</a:t>
            </a:r>
            <a:endParaRPr lang="en-US" sz="1400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643408F-56CF-CE1B-93C0-486E5DFE3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800031"/>
              </p:ext>
            </p:extLst>
          </p:nvPr>
        </p:nvGraphicFramePr>
        <p:xfrm>
          <a:off x="194392" y="4275708"/>
          <a:ext cx="3868130" cy="218440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458289">
                  <a:extLst>
                    <a:ext uri="{9D8B030D-6E8A-4147-A177-3AD203B41FA5}">
                      <a16:colId xmlns:a16="http://schemas.microsoft.com/office/drawing/2014/main" val="2317059134"/>
                    </a:ext>
                  </a:extLst>
                </a:gridCol>
                <a:gridCol w="854351">
                  <a:extLst>
                    <a:ext uri="{9D8B030D-6E8A-4147-A177-3AD203B41FA5}">
                      <a16:colId xmlns:a16="http://schemas.microsoft.com/office/drawing/2014/main" val="597766965"/>
                    </a:ext>
                  </a:extLst>
                </a:gridCol>
                <a:gridCol w="854351">
                  <a:extLst>
                    <a:ext uri="{9D8B030D-6E8A-4147-A177-3AD203B41FA5}">
                      <a16:colId xmlns:a16="http://schemas.microsoft.com/office/drawing/2014/main" val="1442218411"/>
                    </a:ext>
                  </a:extLst>
                </a:gridCol>
                <a:gridCol w="701139">
                  <a:extLst>
                    <a:ext uri="{9D8B030D-6E8A-4147-A177-3AD203B41FA5}">
                      <a16:colId xmlns:a16="http://schemas.microsoft.com/office/drawing/2014/main" val="1992838913"/>
                    </a:ext>
                  </a:extLst>
                </a:gridCol>
              </a:tblGrid>
              <a:tr h="346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2012-2019</a:t>
                      </a:r>
                    </a:p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(ha)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% su Italia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% </a:t>
                      </a:r>
                      <a:r>
                        <a:rPr lang="en-US" sz="1400" u="none" strike="noStrike" dirty="0" err="1">
                          <a:effectLst/>
                        </a:rPr>
                        <a:t>su</a:t>
                      </a:r>
                      <a:r>
                        <a:rPr lang="en-US" sz="1400" u="none" strike="noStrike" dirty="0">
                          <a:effectLst/>
                        </a:rPr>
                        <a:t> Nord-Est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8107131"/>
                  </a:ext>
                </a:extLst>
              </a:tr>
              <a:tr h="1756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>
                          <a:effectLst/>
                        </a:rPr>
                        <a:t>Italia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686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100%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619795"/>
                  </a:ext>
                </a:extLst>
              </a:tr>
              <a:tr h="1756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1" u="none" strike="noStrike" dirty="0">
                          <a:effectLst/>
                        </a:rPr>
                        <a:t>Nord-Est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>
                          <a:effectLst/>
                        </a:rPr>
                        <a:t>320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>
                          <a:effectLst/>
                        </a:rPr>
                        <a:t>47%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effectLst/>
                        </a:rPr>
                        <a:t>100%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61243053"/>
                  </a:ext>
                </a:extLst>
              </a:tr>
              <a:tr h="1756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sng" strike="noStrike" dirty="0">
                          <a:effectLst/>
                        </a:rPr>
                        <a:t>Veneto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sng" strike="noStrike" dirty="0">
                          <a:effectLst/>
                        </a:rPr>
                        <a:t>181</a:t>
                      </a:r>
                      <a:endParaRPr lang="en-US" sz="1400" b="1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sng" strike="noStrike" dirty="0">
                          <a:effectLst/>
                        </a:rPr>
                        <a:t>26%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sng" strike="noStrike" dirty="0">
                          <a:effectLst/>
                        </a:rPr>
                        <a:t>56%</a:t>
                      </a:r>
                      <a:endParaRPr lang="en-US" sz="14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35285255"/>
                  </a:ext>
                </a:extLst>
              </a:tr>
              <a:tr h="1756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Emilia-Romagna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3525946"/>
                  </a:ext>
                </a:extLst>
              </a:tr>
              <a:tr h="1756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Trentino Alto-Adige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98540273"/>
                  </a:ext>
                </a:extLst>
              </a:tr>
              <a:tr h="3461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Friuli-Venezia Giulia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32547691"/>
                  </a:ext>
                </a:extLst>
              </a:tr>
              <a:tr h="1756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Lombardia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0920166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DDF3DEB-7D41-7A8B-AD22-97E670C51F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867" y="1254383"/>
            <a:ext cx="4764422" cy="52057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9AF7C6-8E8F-7B76-4849-042F3046F02F}"/>
              </a:ext>
            </a:extLst>
          </p:cNvPr>
          <p:cNvSpPr txBox="1"/>
          <p:nvPr/>
        </p:nvSpPr>
        <p:spPr>
          <a:xfrm>
            <a:off x="9941147" y="1246017"/>
            <a:ext cx="2143142" cy="1323439"/>
          </a:xfrm>
          <a:prstGeom prst="rect">
            <a:avLst/>
          </a:prstGeom>
          <a:solidFill>
            <a:srgbClr val="88919E">
              <a:alpha val="74902"/>
            </a:srgbClr>
          </a:solidFill>
        </p:spPr>
        <p:txBody>
          <a:bodyPr wrap="square" rtlCol="0">
            <a:spAutoFit/>
          </a:bodyPr>
          <a:lstStyle/>
          <a:p>
            <a:r>
              <a:rPr lang="it-IT" sz="1600" b="1" dirty="0"/>
              <a:t>Piattaforme logistiche e zone ad uso industriale, commerciale, produttivo…</a:t>
            </a:r>
            <a:endParaRPr lang="en-US" sz="16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CE77FF-7F4A-B584-E097-71359320C4A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867" y="1222216"/>
            <a:ext cx="2621280" cy="1463040"/>
          </a:xfrm>
          <a:prstGeom prst="rect">
            <a:avLst/>
          </a:prstGeom>
        </p:spPr>
      </p:pic>
      <p:sp>
        <p:nvSpPr>
          <p:cNvPr id="12" name="CasellaDiTesto 12">
            <a:extLst>
              <a:ext uri="{FF2B5EF4-FFF2-40B4-BE49-F238E27FC236}">
                <a16:creationId xmlns:a16="http://schemas.microsoft.com/office/drawing/2014/main" id="{7E8A793C-A9CF-E311-9AF4-CFE4D5E35B03}"/>
              </a:ext>
            </a:extLst>
          </p:cNvPr>
          <p:cNvSpPr txBox="1"/>
          <p:nvPr/>
        </p:nvSpPr>
        <p:spPr>
          <a:xfrm>
            <a:off x="194393" y="3113619"/>
            <a:ext cx="6922504" cy="646331"/>
          </a:xfrm>
          <a:prstGeom prst="rect">
            <a:avLst/>
          </a:prstGeom>
          <a:gradFill flip="none" rotWithShape="1">
            <a:gsLst>
              <a:gs pos="0">
                <a:srgbClr val="BD0414">
                  <a:tint val="66000"/>
                  <a:satMod val="160000"/>
                </a:srgbClr>
              </a:gs>
              <a:gs pos="50000">
                <a:srgbClr val="BD0414">
                  <a:tint val="44500"/>
                  <a:satMod val="160000"/>
                </a:srgbClr>
              </a:gs>
              <a:gs pos="100000">
                <a:srgbClr val="BD0414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it-IT" b="1" i="1" dirty="0"/>
              <a:t>Aree di sosta sicure e protette integrate nella rete di piattaforme logistiche</a:t>
            </a:r>
          </a:p>
        </p:txBody>
      </p:sp>
    </p:spTree>
    <p:extLst>
      <p:ext uri="{BB962C8B-B14F-4D97-AF65-F5344CB8AC3E}">
        <p14:creationId xmlns:p14="http://schemas.microsoft.com/office/powerpoint/2010/main" val="357257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DD6CF528-283B-46F6-9DBF-E5112E0EE579}"/>
              </a:ext>
            </a:extLst>
          </p:cNvPr>
          <p:cNvSpPr txBox="1">
            <a:spLocks/>
          </p:cNvSpPr>
          <p:nvPr/>
        </p:nvSpPr>
        <p:spPr>
          <a:xfrm>
            <a:off x="7904615" y="5043487"/>
            <a:ext cx="3141663" cy="930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563" indent="0" algn="ctr">
              <a:buFont typeface="Arial" panose="020B0604020202020204" pitchFamily="34" charset="0"/>
              <a:buNone/>
            </a:pPr>
            <a:r>
              <a:rPr lang="it-IT" altLang="it-IT" sz="1600" b="1">
                <a:solidFill>
                  <a:schemeClr val="bg1"/>
                </a:solidFill>
              </a:rPr>
              <a:t>componente pesante in media pari al 28% dei VTGM totali                        (circa 32% nei feriali)</a:t>
            </a:r>
            <a:endParaRPr lang="it-IT" altLang="it-IT" sz="1600" b="1" dirty="0">
              <a:solidFill>
                <a:schemeClr val="bg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12192000" cy="824948"/>
          </a:xfrm>
          <a:prstGeom prst="rect">
            <a:avLst/>
          </a:prstGeom>
          <a:gradFill flip="none" rotWithShape="1">
            <a:gsLst>
              <a:gs pos="0">
                <a:srgbClr val="00677F">
                  <a:shade val="30000"/>
                  <a:satMod val="115000"/>
                </a:srgbClr>
              </a:gs>
              <a:gs pos="50000">
                <a:srgbClr val="00677F">
                  <a:shade val="67500"/>
                  <a:satMod val="115000"/>
                </a:srgbClr>
              </a:gs>
              <a:gs pos="100000">
                <a:srgbClr val="00677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0" y="6505265"/>
            <a:ext cx="12192000" cy="444141"/>
          </a:xfrm>
          <a:prstGeom prst="rect">
            <a:avLst/>
          </a:prstGeom>
          <a:gradFill flip="none" rotWithShape="1">
            <a:gsLst>
              <a:gs pos="0">
                <a:srgbClr val="00677F">
                  <a:shade val="30000"/>
                  <a:satMod val="115000"/>
                </a:srgbClr>
              </a:gs>
              <a:gs pos="50000">
                <a:srgbClr val="00677F">
                  <a:shade val="67500"/>
                  <a:satMod val="115000"/>
                </a:srgbClr>
              </a:gs>
              <a:gs pos="100000">
                <a:srgbClr val="00677F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A2BACFF-BB18-4573-9654-6E6452BCEDF8}"/>
              </a:ext>
            </a:extLst>
          </p:cNvPr>
          <p:cNvSpPr txBox="1"/>
          <p:nvPr/>
        </p:nvSpPr>
        <p:spPr>
          <a:xfrm>
            <a:off x="1743367" y="792000"/>
            <a:ext cx="8723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defRPr>
            </a:lvl1pPr>
          </a:lstStyle>
          <a:p>
            <a:r>
              <a:rPr lang="en-GB" altLang="it-IT" sz="2000" cap="all" dirty="0"/>
              <a:t>SFIDE FUTURE: </a:t>
            </a:r>
            <a:r>
              <a:rPr lang="en-GB" altLang="it-IT" sz="2000" cap="all" dirty="0" err="1"/>
              <a:t>miglioramento</a:t>
            </a:r>
            <a:r>
              <a:rPr lang="en-GB" altLang="it-IT" sz="2000" cap="all" dirty="0"/>
              <a:t> </a:t>
            </a:r>
            <a:r>
              <a:rPr lang="en-GB" altLang="it-IT" sz="2000" cap="all" dirty="0" err="1"/>
              <a:t>dell’ACCESSIBILITà</a:t>
            </a:r>
            <a:r>
              <a:rPr lang="en-GB" altLang="it-IT" sz="2000" cap="all" dirty="0"/>
              <a:t> STRADALE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B837C5EE-10EA-44DE-BB91-B65AFE02CC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9331" y="0"/>
            <a:ext cx="5292000" cy="792000"/>
          </a:xfrm>
          <a:prstGeom prst="rect">
            <a:avLst/>
          </a:prstGeom>
        </p:spPr>
      </p:pic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5AD413D6-1426-4471-9897-6AD3F760D033}"/>
              </a:ext>
            </a:extLst>
          </p:cNvPr>
          <p:cNvSpPr/>
          <p:nvPr/>
        </p:nvSpPr>
        <p:spPr>
          <a:xfrm>
            <a:off x="5153012" y="1322982"/>
            <a:ext cx="6910388" cy="758789"/>
          </a:xfrm>
          <a:prstGeom prst="roundRect">
            <a:avLst/>
          </a:prstGeom>
          <a:ln w="38100">
            <a:solidFill>
              <a:srgbClr val="00627C"/>
            </a:solidFill>
          </a:ln>
        </p:spPr>
        <p:txBody>
          <a:bodyPr wrap="square">
            <a:spAutoFit/>
          </a:bodyPr>
          <a:lstStyle/>
          <a:p>
            <a:pPr fontAlgn="base">
              <a:lnSpc>
                <a:spcPts val="1975"/>
              </a:lnSpc>
              <a:spcBef>
                <a:spcPts val="400"/>
              </a:spcBef>
              <a:spcAft>
                <a:spcPts val="200"/>
              </a:spcAft>
              <a:buSzPct val="80000"/>
            </a:pPr>
            <a:r>
              <a:rPr lang="it-IT" altLang="it-IT" sz="2000" dirty="0">
                <a:latin typeface="Calibri" panose="020F0502020204030204" pitchFamily="34" charset="0"/>
                <a:cs typeface="Arial" pitchFamily="34" charset="0"/>
              </a:rPr>
              <a:t>Saturazione media della rete stradale tra il </a:t>
            </a:r>
            <a:r>
              <a:rPr lang="it-IT" altLang="it-IT" sz="2000" b="1" dirty="0">
                <a:latin typeface="Calibri" panose="020F0502020204030204" pitchFamily="34" charset="0"/>
                <a:cs typeface="Arial" pitchFamily="34" charset="0"/>
              </a:rPr>
              <a:t>50%</a:t>
            </a:r>
            <a:r>
              <a:rPr lang="it-IT" altLang="it-IT" sz="2000" dirty="0">
                <a:latin typeface="Calibri" panose="020F0502020204030204" pitchFamily="34" charset="0"/>
                <a:cs typeface="Arial" pitchFamily="34" charset="0"/>
              </a:rPr>
              <a:t> e il </a:t>
            </a:r>
            <a:r>
              <a:rPr lang="it-IT" altLang="it-IT" sz="2000" b="1" dirty="0">
                <a:latin typeface="Calibri" panose="020F0502020204030204" pitchFamily="34" charset="0"/>
                <a:cs typeface="Arial" pitchFamily="34" charset="0"/>
              </a:rPr>
              <a:t>70%</a:t>
            </a:r>
          </a:p>
          <a:p>
            <a:pPr fontAlgn="base">
              <a:lnSpc>
                <a:spcPts val="1975"/>
              </a:lnSpc>
              <a:spcBef>
                <a:spcPts val="400"/>
              </a:spcBef>
              <a:spcAft>
                <a:spcPts val="200"/>
              </a:spcAft>
              <a:buSzPct val="80000"/>
            </a:pPr>
            <a:r>
              <a:rPr lang="it-IT" altLang="it-IT" sz="2000" b="1" dirty="0">
                <a:latin typeface="Calibri" panose="020F0502020204030204" pitchFamily="34" charset="0"/>
                <a:cs typeface="Arial" pitchFamily="34" charset="0"/>
              </a:rPr>
              <a:t>Mezzi pesanti pari a circa il 28% del traffico medio giornaliero</a:t>
            </a:r>
            <a:endParaRPr lang="it-IT" altLang="it-IT" sz="2000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14" name="Immagine 8" descr="Immagine che contiene aquilone, mappa, animale, albero&#10;&#10;Descrizione generata automaticamente">
            <a:extLst>
              <a:ext uri="{FF2B5EF4-FFF2-40B4-BE49-F238E27FC236}">
                <a16:creationId xmlns:a16="http://schemas.microsoft.com/office/drawing/2014/main" id="{A4F3CFA7-6917-4A43-9E18-26CA589B0B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3011" y="2229395"/>
            <a:ext cx="6910388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11">
            <a:extLst>
              <a:ext uri="{FF2B5EF4-FFF2-40B4-BE49-F238E27FC236}">
                <a16:creationId xmlns:a16="http://schemas.microsoft.com/office/drawing/2014/main" id="{BD40E7B2-9A4E-A5BA-0843-56D24C59BDEF}"/>
              </a:ext>
            </a:extLst>
          </p:cNvPr>
          <p:cNvSpPr txBox="1">
            <a:spLocks/>
          </p:cNvSpPr>
          <p:nvPr/>
        </p:nvSpPr>
        <p:spPr>
          <a:xfrm>
            <a:off x="11760942" y="6498160"/>
            <a:ext cx="360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AACC25-95ED-3844-860C-EB98A5329D94}" type="slidenum">
              <a:rPr lang="it-IT" smtClean="0">
                <a:solidFill>
                  <a:schemeClr val="bg1"/>
                </a:solidFill>
              </a:rPr>
              <a:pPr/>
              <a:t>9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Rettangolo con angoli arrotondati 15">
            <a:extLst>
              <a:ext uri="{FF2B5EF4-FFF2-40B4-BE49-F238E27FC236}">
                <a16:creationId xmlns:a16="http://schemas.microsoft.com/office/drawing/2014/main" id="{B552345E-9882-7476-9422-D3C9BC04C877}"/>
              </a:ext>
            </a:extLst>
          </p:cNvPr>
          <p:cNvSpPr/>
          <p:nvPr/>
        </p:nvSpPr>
        <p:spPr>
          <a:xfrm>
            <a:off x="174493" y="3441542"/>
            <a:ext cx="4833581" cy="27411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27C"/>
            </a:solidFill>
          </a:ln>
        </p:spPr>
        <p:txBody>
          <a:bodyPr wrap="square">
            <a:spAutoFit/>
          </a:bodyPr>
          <a:lstStyle/>
          <a:p>
            <a:pPr fontAlgn="base">
              <a:lnSpc>
                <a:spcPts val="1975"/>
              </a:lnSpc>
              <a:spcBef>
                <a:spcPts val="400"/>
              </a:spcBef>
              <a:spcAft>
                <a:spcPts val="200"/>
              </a:spcAft>
              <a:buSzPct val="80000"/>
            </a:pPr>
            <a:r>
              <a:rPr lang="it-IT" altLang="it-IT" b="1" dirty="0">
                <a:latin typeface="Calibri" panose="020F0502020204030204" pitchFamily="34" charset="0"/>
                <a:cs typeface="Arial" pitchFamily="34" charset="0"/>
              </a:rPr>
              <a:t>59% degli spostamenti dei mezzi pesanti sono interni al Veneto</a:t>
            </a:r>
            <a:r>
              <a:rPr lang="it-IT" altLang="it-IT" dirty="0">
                <a:latin typeface="Calibri" panose="020F0502020204030204" pitchFamily="34" charset="0"/>
                <a:cs typeface="Arial" pitchFamily="34" charset="0"/>
              </a:rPr>
              <a:t>, 35% di scambio tra il Veneto e l’esterno e il 6% di attraversamento</a:t>
            </a:r>
          </a:p>
          <a:p>
            <a:pPr fontAlgn="base">
              <a:lnSpc>
                <a:spcPts val="1975"/>
              </a:lnSpc>
              <a:spcBef>
                <a:spcPts val="400"/>
              </a:spcBef>
              <a:spcAft>
                <a:spcPts val="200"/>
              </a:spcAft>
              <a:buSzPct val="80000"/>
            </a:pPr>
            <a:r>
              <a:rPr lang="it-IT" altLang="it-IT" b="1" dirty="0">
                <a:latin typeface="Calibri" panose="020F0502020204030204" pitchFamily="34" charset="0"/>
                <a:cs typeface="Arial" pitchFamily="34" charset="0"/>
              </a:rPr>
              <a:t>48% degli spostamenti sono di breve distanza (lunghezza inferiore a 60 km)</a:t>
            </a:r>
            <a:r>
              <a:rPr lang="it-IT" altLang="it-IT" dirty="0">
                <a:latin typeface="Calibri" panose="020F0502020204030204" pitchFamily="34" charset="0"/>
                <a:cs typeface="Arial" pitchFamily="34" charset="0"/>
              </a:rPr>
              <a:t>, il 28% di media distanza (lunghezza tra 60 e 140 km) ed il 24% sono spostamenti di lunga distanza (lunghezza superiore a 140km) prevalentemente di scambio e attraversamento</a:t>
            </a:r>
          </a:p>
        </p:txBody>
      </p:sp>
      <p:sp>
        <p:nvSpPr>
          <p:cNvPr id="12" name="CasellaDiTesto 12">
            <a:extLst>
              <a:ext uri="{FF2B5EF4-FFF2-40B4-BE49-F238E27FC236}">
                <a16:creationId xmlns:a16="http://schemas.microsoft.com/office/drawing/2014/main" id="{2906A751-3115-6843-F091-4AEC6DF1C19E}"/>
              </a:ext>
            </a:extLst>
          </p:cNvPr>
          <p:cNvSpPr txBox="1"/>
          <p:nvPr/>
        </p:nvSpPr>
        <p:spPr>
          <a:xfrm>
            <a:off x="174493" y="1379210"/>
            <a:ext cx="4833581" cy="923330"/>
          </a:xfrm>
          <a:prstGeom prst="rect">
            <a:avLst/>
          </a:prstGeom>
          <a:gradFill flip="none" rotWithShape="1">
            <a:gsLst>
              <a:gs pos="0">
                <a:srgbClr val="BD0414">
                  <a:tint val="66000"/>
                  <a:satMod val="160000"/>
                </a:srgbClr>
              </a:gs>
              <a:gs pos="50000">
                <a:srgbClr val="BD0414">
                  <a:tint val="44500"/>
                  <a:satMod val="160000"/>
                </a:srgbClr>
              </a:gs>
              <a:gs pos="100000">
                <a:srgbClr val="BD0414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en-GB" altLang="it-IT" b="1" dirty="0" err="1">
                <a:latin typeface="Calibri" panose="020F0502020204030204" pitchFamily="34" charset="0"/>
                <a:cs typeface="Arial" pitchFamily="34" charset="0"/>
              </a:rPr>
              <a:t>Sviluppo</a:t>
            </a:r>
            <a:r>
              <a:rPr lang="en-GB" altLang="it-IT" b="1" dirty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GB" altLang="it-IT" b="1" dirty="0" err="1">
                <a:latin typeface="Calibri" panose="020F0502020204030204" pitchFamily="34" charset="0"/>
                <a:cs typeface="Arial" pitchFamily="34" charset="0"/>
              </a:rPr>
              <a:t>della</a:t>
            </a:r>
            <a:r>
              <a:rPr lang="en-GB" altLang="it-IT" b="1" dirty="0">
                <a:latin typeface="Calibri" panose="020F0502020204030204" pitchFamily="34" charset="0"/>
                <a:cs typeface="Arial" pitchFamily="34" charset="0"/>
              </a:rPr>
              <a:t> rete e </a:t>
            </a:r>
            <a:r>
              <a:rPr lang="it-IT" altLang="it-IT" b="1" dirty="0">
                <a:latin typeface="Calibri" panose="020F0502020204030204" pitchFamily="34" charset="0"/>
                <a:cs typeface="Arial" pitchFamily="34" charset="0"/>
              </a:rPr>
              <a:t>razionalizzazione degli interventi per il miglioramento dei livelli di servizio, l’accessibilità e la sicurezza</a:t>
            </a:r>
            <a:endParaRPr lang="en-GB" altLang="it-IT" b="1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7" name="CasellaDiTesto 12">
            <a:extLst>
              <a:ext uri="{FF2B5EF4-FFF2-40B4-BE49-F238E27FC236}">
                <a16:creationId xmlns:a16="http://schemas.microsoft.com/office/drawing/2014/main" id="{051079CC-AD11-70A3-6F2A-B4B118B49001}"/>
              </a:ext>
            </a:extLst>
          </p:cNvPr>
          <p:cNvSpPr txBox="1"/>
          <p:nvPr/>
        </p:nvSpPr>
        <p:spPr>
          <a:xfrm>
            <a:off x="174528" y="2393730"/>
            <a:ext cx="4833581" cy="923330"/>
          </a:xfrm>
          <a:prstGeom prst="rect">
            <a:avLst/>
          </a:prstGeom>
          <a:gradFill flip="none" rotWithShape="1">
            <a:gsLst>
              <a:gs pos="0">
                <a:srgbClr val="BD0414">
                  <a:tint val="66000"/>
                  <a:satMod val="160000"/>
                </a:srgbClr>
              </a:gs>
              <a:gs pos="50000">
                <a:srgbClr val="BD0414">
                  <a:tint val="44500"/>
                  <a:satMod val="160000"/>
                </a:srgbClr>
              </a:gs>
              <a:gs pos="100000">
                <a:srgbClr val="BD0414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it-IT" altLang="it-IT" b="1" dirty="0">
                <a:latin typeface="Calibri" panose="020F0502020204030204" pitchFamily="34" charset="0"/>
                <a:cs typeface="Arial" pitchFamily="34" charset="0"/>
              </a:rPr>
              <a:t>Considerare misure di regolamentazione degli accessi a zone di particolare tutela (es. aree urbane siti UNESCO “Colline del prosecco”)</a:t>
            </a:r>
          </a:p>
        </p:txBody>
      </p:sp>
    </p:spTree>
    <p:extLst>
      <p:ext uri="{BB962C8B-B14F-4D97-AF65-F5344CB8AC3E}">
        <p14:creationId xmlns:p14="http://schemas.microsoft.com/office/powerpoint/2010/main" val="96566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/>
    </mc:Choice>
    <mc:Fallback xmlns="">
      <p:transition advClick="0" advTm="15000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0A72F77AC477044A6DF80D598C2AC2D" ma:contentTypeVersion="13" ma:contentTypeDescription="Creare un nuovo documento." ma:contentTypeScope="" ma:versionID="35639ca9ee85c96f98c3e2613dc0b0c8">
  <xsd:schema xmlns:xsd="http://www.w3.org/2001/XMLSchema" xmlns:xs="http://www.w3.org/2001/XMLSchema" xmlns:p="http://schemas.microsoft.com/office/2006/metadata/properties" xmlns:ns2="c3ad90ed-b4e9-4595-b88d-5aa9aeb3578d" xmlns:ns3="e6c55969-70cb-459b-9a1e-b12606ec5647" targetNamespace="http://schemas.microsoft.com/office/2006/metadata/properties" ma:root="true" ma:fieldsID="d839b9c57e33614d280d0f19a4547240" ns2:_="" ns3:_="">
    <xsd:import namespace="c3ad90ed-b4e9-4595-b88d-5aa9aeb3578d"/>
    <xsd:import namespace="e6c55969-70cb-459b-9a1e-b12606ec564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ad90ed-b4e9-4595-b88d-5aa9aeb3578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c55969-70cb-459b-9a1e-b12606ec56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0BAEC4-D12C-44CD-96E5-C9445E315D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DD8FC4-71BF-48B7-A27E-61CFEF0C4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ad90ed-b4e9-4595-b88d-5aa9aeb3578d"/>
    <ds:schemaRef ds:uri="e6c55969-70cb-459b-9a1e-b12606ec56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E6BF39-DD83-482B-BE5B-F01203E41736}">
  <ds:schemaRefs>
    <ds:schemaRef ds:uri="http://purl.org/dc/terms/"/>
    <ds:schemaRef ds:uri="http://schemas.microsoft.com/office/2006/documentManagement/types"/>
    <ds:schemaRef ds:uri="http://purl.org/dc/dcmitype/"/>
    <ds:schemaRef ds:uri="e6c55969-70cb-459b-9a1e-b12606ec5647"/>
    <ds:schemaRef ds:uri="http://purl.org/dc/elements/1.1/"/>
    <ds:schemaRef ds:uri="c3ad90ed-b4e9-4595-b88d-5aa9aeb3578d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1950</TotalTime>
  <Words>1858</Words>
  <Application>Microsoft Macintosh PowerPoint</Application>
  <PresentationFormat>Widescreen</PresentationFormat>
  <Paragraphs>261</Paragraphs>
  <Slides>16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Garamond</vt:lpstr>
      <vt:lpstr>Utsaah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roberto.zani@tplan.consulting</dc:creator>
  <cp:lastModifiedBy>ornella giola</cp:lastModifiedBy>
  <cp:revision>327</cp:revision>
  <cp:lastPrinted>2023-06-05T14:15:12Z</cp:lastPrinted>
  <dcterms:created xsi:type="dcterms:W3CDTF">2019-05-05T08:10:45Z</dcterms:created>
  <dcterms:modified xsi:type="dcterms:W3CDTF">2023-06-12T09:01:35Z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0x010100D0A72F77AC477044A6DF80D598C2AC2D</vt:lpwstr>
  </property>
</Properties>
</file>