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1" r:id="rId4"/>
    <p:sldId id="265" r:id="rId5"/>
    <p:sldId id="266" r:id="rId6"/>
    <p:sldId id="267" r:id="rId7"/>
    <p:sldId id="268" r:id="rId8"/>
    <p:sldId id="270" r:id="rId9"/>
    <p:sldId id="271" r:id="rId10"/>
    <p:sldId id="269" r:id="rId11"/>
    <p:sldId id="278" r:id="rId12"/>
    <p:sldId id="279" r:id="rId13"/>
    <p:sldId id="299" r:id="rId14"/>
    <p:sldId id="280" r:id="rId15"/>
    <p:sldId id="293" r:id="rId16"/>
    <p:sldId id="294" r:id="rId17"/>
    <p:sldId id="281" r:id="rId18"/>
    <p:sldId id="298" r:id="rId19"/>
    <p:sldId id="286" r:id="rId20"/>
    <p:sldId id="287" r:id="rId21"/>
    <p:sldId id="288" r:id="rId22"/>
    <p:sldId id="289" r:id="rId23"/>
    <p:sldId id="290" r:id="rId24"/>
    <p:sldId id="291" r:id="rId25"/>
    <p:sldId id="283" r:id="rId26"/>
    <p:sldId id="292" r:id="rId27"/>
    <p:sldId id="295" r:id="rId28"/>
    <p:sldId id="296" r:id="rId29"/>
    <p:sldId id="297" r:id="rId30"/>
    <p:sldId id="284" r:id="rId31"/>
    <p:sldId id="285" r:id="rId32"/>
    <p:sldId id="300" r:id="rId33"/>
    <p:sldId id="301" r:id="rId34"/>
    <p:sldId id="258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9312" autoAdjust="0"/>
  </p:normalViewPr>
  <p:slideViewPr>
    <p:cSldViewPr snapToGrid="0" showGuides="1">
      <p:cViewPr varScale="1">
        <p:scale>
          <a:sx n="62" d="100"/>
          <a:sy n="62" d="100"/>
        </p:scale>
        <p:origin x="852" y="72"/>
      </p:cViewPr>
      <p:guideLst>
        <p:guide orient="horz" pos="2160"/>
        <p:guide pos="5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ext_lt_intratrd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ext_lt_intratrd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ext_lt_intratrd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ext_lt_intratrd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ext_lt_intratrd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dati%20struttura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0\nordest\gianluca\2017\2017%20Convegno%20trasporti%20food\trafficoporti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uments\Documents\0%20Documenti\0%20Osservatorio%20agro%20alimentare\2013%20Distribuzione\Elaborazioni\Finali\Tabel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96252306631726E-2"/>
          <c:y val="3.8207669211838963E-2"/>
          <c:w val="0.8924446399239484"/>
          <c:h val="0.68800279186748259"/>
        </c:manualLayout>
      </c:layout>
      <c:lineChart>
        <c:grouping val="standard"/>
        <c:varyColors val="0"/>
        <c:ser>
          <c:idx val="0"/>
          <c:order val="0"/>
          <c:tx>
            <c:strRef>
              <c:f>'[ext_lt_intratrd.xls]tutto mondo'!$M$23</c:f>
              <c:strCache>
                <c:ptCount val="1"/>
                <c:pt idx="0">
                  <c:v>Germany (until 1990 former territory of the FRG)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EF-4E18-AFB1-2B0136047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mondo'!$N$23:$W$23</c:f>
              <c:numCache>
                <c:formatCode>#,##0.0</c:formatCode>
                <c:ptCount val="10"/>
                <c:pt idx="0">
                  <c:v>100</c:v>
                </c:pt>
                <c:pt idx="1">
                  <c:v>101.99338615282801</c:v>
                </c:pt>
                <c:pt idx="2">
                  <c:v>83.296675027332938</c:v>
                </c:pt>
                <c:pt idx="3">
                  <c:v>98.505390866335148</c:v>
                </c:pt>
                <c:pt idx="4">
                  <c:v>109.8397884730685</c:v>
                </c:pt>
                <c:pt idx="5">
                  <c:v>113.12103879722584</c:v>
                </c:pt>
                <c:pt idx="6">
                  <c:v>112.8659866104863</c:v>
                </c:pt>
                <c:pt idx="7">
                  <c:v>116.70019231607051</c:v>
                </c:pt>
                <c:pt idx="8">
                  <c:v>124.04307714011273</c:v>
                </c:pt>
                <c:pt idx="9">
                  <c:v>125.3735329935127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EF-4E18-AFB1-2B0136047050}"/>
            </c:ext>
          </c:extLst>
        </c:ser>
        <c:ser>
          <c:idx val="1"/>
          <c:order val="1"/>
          <c:tx>
            <c:strRef>
              <c:f>'[ext_lt_intratrd.xls]tutto mondo'!$M$24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mondo'!$N$24:$W$24</c:f>
              <c:numCache>
                <c:formatCode>#,##0.0</c:formatCode>
                <c:ptCount val="10"/>
                <c:pt idx="0">
                  <c:v>100</c:v>
                </c:pt>
                <c:pt idx="1">
                  <c:v>107.91760056212878</c:v>
                </c:pt>
                <c:pt idx="2">
                  <c:v>88.81850944312626</c:v>
                </c:pt>
                <c:pt idx="3">
                  <c:v>107.78109921652307</c:v>
                </c:pt>
                <c:pt idx="4">
                  <c:v>119.24320628373968</c:v>
                </c:pt>
                <c:pt idx="5">
                  <c:v>126.92136965141647</c:v>
                </c:pt>
                <c:pt idx="6">
                  <c:v>125.81500210997341</c:v>
                </c:pt>
                <c:pt idx="7">
                  <c:v>125.98603934105132</c:v>
                </c:pt>
                <c:pt idx="8">
                  <c:v>127.96916552542319</c:v>
                </c:pt>
                <c:pt idx="9">
                  <c:v>128.45182194213101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EF-4E18-AFB1-2B0136047050}"/>
            </c:ext>
          </c:extLst>
        </c:ser>
        <c:ser>
          <c:idx val="2"/>
          <c:order val="2"/>
          <c:tx>
            <c:strRef>
              <c:f>'[ext_lt_intratrd.xls]tutto mondo'!$M$25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mondo'!$N$25:$W$25</c:f>
              <c:numCache>
                <c:formatCode>#,##0.0</c:formatCode>
                <c:ptCount val="10"/>
                <c:pt idx="0">
                  <c:v>100</c:v>
                </c:pt>
                <c:pt idx="1">
                  <c:v>102.60969825891951</c:v>
                </c:pt>
                <c:pt idx="2">
                  <c:v>85.234502061950863</c:v>
                </c:pt>
                <c:pt idx="3">
                  <c:v>96.757573405034051</c:v>
                </c:pt>
                <c:pt idx="4">
                  <c:v>104.94057579845951</c:v>
                </c:pt>
                <c:pt idx="5">
                  <c:v>108.40417322493326</c:v>
                </c:pt>
                <c:pt idx="6">
                  <c:v>107.12965518558781</c:v>
                </c:pt>
                <c:pt idx="7">
                  <c:v>107.00661651240708</c:v>
                </c:pt>
                <c:pt idx="8">
                  <c:v>111.64253444972643</c:v>
                </c:pt>
                <c:pt idx="9">
                  <c:v>110.89494716120834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EF-4E18-AFB1-2B0136047050}"/>
            </c:ext>
          </c:extLst>
        </c:ser>
        <c:ser>
          <c:idx val="3"/>
          <c:order val="3"/>
          <c:tx>
            <c:strRef>
              <c:f>'[ext_lt_intratrd.xls]tutto mondo'!$M$26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735991797667021E-2"/>
                  <c:y val="-8.3362187371285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EF-4E18-AFB1-2B01360470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EF-4E18-AFB1-2B01360470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EF-4E18-AFB1-2B01360470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EF-4E18-AFB1-2B013604705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EF-4E18-AFB1-2B013604705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EF-4E18-AFB1-2B013604705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EF-4E18-AFB1-2B013604705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EF-4E18-AFB1-2B01360470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EF-4E18-AFB1-2B0136047050}"/>
                </c:ext>
              </c:extLst>
            </c:dLbl>
            <c:dLbl>
              <c:idx val="9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EEF-4E18-AFB1-2B0136047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mondo'!$N$26:$W$26</c:f>
              <c:numCache>
                <c:formatCode>#,##0.0</c:formatCode>
                <c:ptCount val="10"/>
                <c:pt idx="0">
                  <c:v>100</c:v>
                </c:pt>
                <c:pt idx="1">
                  <c:v>101.17115049765053</c:v>
                </c:pt>
                <c:pt idx="2">
                  <c:v>79.982996288628811</c:v>
                </c:pt>
                <c:pt idx="3">
                  <c:v>92.50528932766251</c:v>
                </c:pt>
                <c:pt idx="4">
                  <c:v>103.05965363642817</c:v>
                </c:pt>
                <c:pt idx="5">
                  <c:v>106.97426331187442</c:v>
                </c:pt>
                <c:pt idx="6">
                  <c:v>106.98810864280388</c:v>
                </c:pt>
                <c:pt idx="7">
                  <c:v>109.35629081116916</c:v>
                </c:pt>
                <c:pt idx="8">
                  <c:v>113.03583144228044</c:v>
                </c:pt>
                <c:pt idx="9">
                  <c:v>114.34784790095188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EEF-4E18-AFB1-2B0136047050}"/>
            </c:ext>
          </c:extLst>
        </c:ser>
        <c:ser>
          <c:idx val="4"/>
          <c:order val="4"/>
          <c:tx>
            <c:strRef>
              <c:f>'[ext_lt_intratrd.xls]tutto mondo'!$M$27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mondo'!$N$27:$W$27</c:f>
              <c:numCache>
                <c:formatCode>#,##0.0</c:formatCode>
                <c:ptCount val="10"/>
                <c:pt idx="0">
                  <c:v>100</c:v>
                </c:pt>
                <c:pt idx="1">
                  <c:v>99.578518461995628</c:v>
                </c:pt>
                <c:pt idx="2">
                  <c:v>79.005672071978182</c:v>
                </c:pt>
                <c:pt idx="3">
                  <c:v>97.325850392044828</c:v>
                </c:pt>
                <c:pt idx="4">
                  <c:v>112.88161480657075</c:v>
                </c:pt>
                <c:pt idx="5">
                  <c:v>114.14515987947391</c:v>
                </c:pt>
                <c:pt idx="6">
                  <c:v>126.26439808602467</c:v>
                </c:pt>
                <c:pt idx="7">
                  <c:v>117.9584077005682</c:v>
                </c:pt>
                <c:pt idx="8">
                  <c:v>128.64656905715063</c:v>
                </c:pt>
                <c:pt idx="9">
                  <c:v>114.77617245878086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EEF-4E18-AFB1-2B0136047050}"/>
            </c:ext>
          </c:extLst>
        </c:ser>
        <c:ser>
          <c:idx val="5"/>
          <c:order val="5"/>
          <c:tx>
            <c:strRef>
              <c:f>'[ext_lt_intratrd.xls]tutto mondo'!$M$28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mondo'!$N$28:$W$28</c:f>
              <c:numCache>
                <c:formatCode>#,##0.0</c:formatCode>
                <c:ptCount val="10"/>
                <c:pt idx="0">
                  <c:v>100</c:v>
                </c:pt>
                <c:pt idx="1">
                  <c:v>102.02147440902125</c:v>
                </c:pt>
                <c:pt idx="2">
                  <c:v>84.588042501050239</c:v>
                </c:pt>
                <c:pt idx="3">
                  <c:v>97.799704689508985</c:v>
                </c:pt>
                <c:pt idx="4">
                  <c:v>108.67216178664437</c:v>
                </c:pt>
                <c:pt idx="5">
                  <c:v>110.38003973303117</c:v>
                </c:pt>
                <c:pt idx="6">
                  <c:v>112.2458766724111</c:v>
                </c:pt>
                <c:pt idx="7">
                  <c:v>113.06384793449615</c:v>
                </c:pt>
                <c:pt idx="8">
                  <c:v>113.76647446785438</c:v>
                </c:pt>
                <c:pt idx="9">
                  <c:v>114.35665022625312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EEF-4E18-AFB1-2B0136047050}"/>
            </c:ext>
          </c:extLst>
        </c:ser>
        <c:ser>
          <c:idx val="6"/>
          <c:order val="6"/>
          <c:tx>
            <c:strRef>
              <c:f>'[ext_lt_intratrd.xls]tutto mondo'!$M$29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6.9706657552963342E-3"/>
                  <c:y val="-5.9048216054660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EF-4E18-AFB1-2B0136047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'[ext_lt_intratrd.xls]tutto mondo'!$N$22:$W$22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'[ext_lt_intratrd.xls]tutto mondo'!$N$29:$W$29</c:f>
              <c:numCache>
                <c:formatCode>#,##0.0</c:formatCode>
                <c:ptCount val="10"/>
                <c:pt idx="0">
                  <c:v>100</c:v>
                </c:pt>
                <c:pt idx="1">
                  <c:v>103.55300341789979</c:v>
                </c:pt>
                <c:pt idx="2">
                  <c:v>88.18798286559273</c:v>
                </c:pt>
                <c:pt idx="3">
                  <c:v>103.83657493651968</c:v>
                </c:pt>
                <c:pt idx="4">
                  <c:v>119.15484757963239</c:v>
                </c:pt>
                <c:pt idx="5">
                  <c:v>124.33769737329774</c:v>
                </c:pt>
                <c:pt idx="6">
                  <c:v>129.4842958947869</c:v>
                </c:pt>
                <c:pt idx="7">
                  <c:v>132.17495188590479</c:v>
                </c:pt>
                <c:pt idx="8">
                  <c:v>137.75450963120554</c:v>
                </c:pt>
                <c:pt idx="9">
                  <c:v>141.14449053706528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EEF-4E18-AFB1-2B0136047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48152"/>
        <c:axId val="101079088"/>
      </c:lineChart>
      <c:catAx>
        <c:axId val="10214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079088"/>
        <c:crosses val="autoZero"/>
        <c:auto val="1"/>
        <c:lblAlgn val="ctr"/>
        <c:lblOffset val="100"/>
        <c:noMultiLvlLbl val="0"/>
      </c:catAx>
      <c:valAx>
        <c:axId val="101079088"/>
        <c:scaling>
          <c:orientation val="minMax"/>
          <c:min val="6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148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3909705545243021E-6"/>
          <c:y val="0.82068158981099648"/>
          <c:w val="0.99766766280712538"/>
          <c:h val="0.15847786334618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3-4122-8C98-3B781191156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3-4122-8C98-3B781191156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'[ext_lt_intratrd.xls]tutto mondo'!$X$12:$X$18</c:f>
              <c:strCache>
                <c:ptCount val="7"/>
                <c:pt idx="0">
                  <c:v>Germany</c:v>
                </c:pt>
                <c:pt idx="1">
                  <c:v>Netherlands</c:v>
                </c:pt>
                <c:pt idx="2">
                  <c:v>France</c:v>
                </c:pt>
                <c:pt idx="3">
                  <c:v>Italy</c:v>
                </c:pt>
                <c:pt idx="4">
                  <c:v>United Kingdom</c:v>
                </c:pt>
                <c:pt idx="5">
                  <c:v>Belgium</c:v>
                </c:pt>
                <c:pt idx="6">
                  <c:v>Spain</c:v>
                </c:pt>
              </c:strCache>
            </c:strRef>
          </c:cat>
          <c:val>
            <c:numRef>
              <c:f>'[ext_lt_intratrd.xls]tutto mondo'!$Y$12:$Y$18</c:f>
              <c:numCache>
                <c:formatCode>#,##0.0</c:formatCode>
                <c:ptCount val="7"/>
                <c:pt idx="0">
                  <c:v>1208648.5</c:v>
                </c:pt>
                <c:pt idx="1">
                  <c:v>516248.9</c:v>
                </c:pt>
                <c:pt idx="2">
                  <c:v>452813.9</c:v>
                </c:pt>
                <c:pt idx="3">
                  <c:v>417076.8</c:v>
                </c:pt>
                <c:pt idx="4">
                  <c:v>370023</c:v>
                </c:pt>
                <c:pt idx="5">
                  <c:v>359593</c:v>
                </c:pt>
                <c:pt idx="6">
                  <c:v>260864.8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3-4122-8C98-3B7811911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66856"/>
        <c:axId val="81766464"/>
      </c:barChart>
      <c:catAx>
        <c:axId val="8176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766464"/>
        <c:crosses val="autoZero"/>
        <c:auto val="1"/>
        <c:lblAlgn val="ctr"/>
        <c:lblOffset val="100"/>
        <c:noMultiLvlLbl val="0"/>
      </c:catAx>
      <c:valAx>
        <c:axId val="8176646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76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[ext_lt_intratrd.xls]Data6!$M$51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[ext_lt_intratrd.xls]Data6!$N$50:$W$50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[ext_lt_intratrd.xls]Data6!$N$51:$W$51</c:f>
              <c:numCache>
                <c:formatCode>#,##0.0</c:formatCode>
                <c:ptCount val="10"/>
                <c:pt idx="0">
                  <c:v>100</c:v>
                </c:pt>
                <c:pt idx="1">
                  <c:v>108.27544328913805</c:v>
                </c:pt>
                <c:pt idx="2">
                  <c:v>103.17662931342302</c:v>
                </c:pt>
                <c:pt idx="3">
                  <c:v>114.17734131285854</c:v>
                </c:pt>
                <c:pt idx="4">
                  <c:v>122.65184510484353</c:v>
                </c:pt>
                <c:pt idx="5">
                  <c:v>127.37584376209385</c:v>
                </c:pt>
                <c:pt idx="6">
                  <c:v>136.18411065283723</c:v>
                </c:pt>
                <c:pt idx="7">
                  <c:v>138.66071409480924</c:v>
                </c:pt>
                <c:pt idx="8">
                  <c:v>141.49802115472195</c:v>
                </c:pt>
                <c:pt idx="9">
                  <c:v>149.68751135884986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3-46CA-8D37-9D277CB86521}"/>
            </c:ext>
          </c:extLst>
        </c:ser>
        <c:ser>
          <c:idx val="1"/>
          <c:order val="1"/>
          <c:tx>
            <c:strRef>
              <c:f>[ext_lt_intratrd.xls]Data6!$M$52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[ext_lt_intratrd.xls]Data6!$N$50:$W$50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[ext_lt_intratrd.xls]Data6!$N$52:$W$52</c:f>
              <c:numCache>
                <c:formatCode>#,##0.0</c:formatCode>
                <c:ptCount val="10"/>
                <c:pt idx="0">
                  <c:v>100</c:v>
                </c:pt>
                <c:pt idx="1">
                  <c:v>110.5230074945604</c:v>
                </c:pt>
                <c:pt idx="2">
                  <c:v>106.02926447394172</c:v>
                </c:pt>
                <c:pt idx="3">
                  <c:v>113.95991388738589</c:v>
                </c:pt>
                <c:pt idx="4">
                  <c:v>125.99610881503057</c:v>
                </c:pt>
                <c:pt idx="5">
                  <c:v>133.44116597400503</c:v>
                </c:pt>
                <c:pt idx="6">
                  <c:v>140.93756835476557</c:v>
                </c:pt>
                <c:pt idx="7">
                  <c:v>143.7769821442962</c:v>
                </c:pt>
                <c:pt idx="8">
                  <c:v>147.96979151076982</c:v>
                </c:pt>
                <c:pt idx="9">
                  <c:v>152.21878129928737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F3-46CA-8D37-9D277CB86521}"/>
            </c:ext>
          </c:extLst>
        </c:ser>
        <c:ser>
          <c:idx val="2"/>
          <c:order val="2"/>
          <c:tx>
            <c:strRef>
              <c:f>[ext_lt_intratrd.xls]Data6!$M$53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F3-46CA-8D37-9D277CB86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[ext_lt_intratrd.xls]Data6!$N$50:$W$50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[ext_lt_intratrd.xls]Data6!$N$53:$W$53</c:f>
              <c:numCache>
                <c:formatCode>#,##0.0</c:formatCode>
                <c:ptCount val="10"/>
                <c:pt idx="0">
                  <c:v>100</c:v>
                </c:pt>
                <c:pt idx="1">
                  <c:v>107.015826552654</c:v>
                </c:pt>
                <c:pt idx="2">
                  <c:v>96.038891058915453</c:v>
                </c:pt>
                <c:pt idx="3">
                  <c:v>105.31669576593832</c:v>
                </c:pt>
                <c:pt idx="4">
                  <c:v>121.83598364166014</c:v>
                </c:pt>
                <c:pt idx="5">
                  <c:v>124.87799483272235</c:v>
                </c:pt>
                <c:pt idx="6">
                  <c:v>130.22810377851297</c:v>
                </c:pt>
                <c:pt idx="7">
                  <c:v>126.20769820839473</c:v>
                </c:pt>
                <c:pt idx="8">
                  <c:v>129.04970092850994</c:v>
                </c:pt>
                <c:pt idx="9">
                  <c:v>127.46798687944431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F3-46CA-8D37-9D277CB86521}"/>
            </c:ext>
          </c:extLst>
        </c:ser>
        <c:ser>
          <c:idx val="3"/>
          <c:order val="3"/>
          <c:tx>
            <c:strRef>
              <c:f>[ext_lt_intratrd.xls]Data6!$M$54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F3-46CA-8D37-9D277CB86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[ext_lt_intratrd.xls]Data6!$N$50:$W$50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[ext_lt_intratrd.xls]Data6!$N$54:$W$54</c:f>
              <c:numCache>
                <c:formatCode>#,##0.0</c:formatCode>
                <c:ptCount val="10"/>
                <c:pt idx="0">
                  <c:v>100</c:v>
                </c:pt>
                <c:pt idx="1">
                  <c:v>108.56479241265848</c:v>
                </c:pt>
                <c:pt idx="2">
                  <c:v>104.99942813404537</c:v>
                </c:pt>
                <c:pt idx="3">
                  <c:v>117.1234262688826</c:v>
                </c:pt>
                <c:pt idx="4">
                  <c:v>128.88714885230902</c:v>
                </c:pt>
                <c:pt idx="5">
                  <c:v>140.91612925930164</c:v>
                </c:pt>
                <c:pt idx="6">
                  <c:v>147.48159031523011</c:v>
                </c:pt>
                <c:pt idx="7">
                  <c:v>151.39711251682607</c:v>
                </c:pt>
                <c:pt idx="8">
                  <c:v>167.25143626333988</c:v>
                </c:pt>
                <c:pt idx="9">
                  <c:v>175.98294959661456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0F3-46CA-8D37-9D277CB86521}"/>
            </c:ext>
          </c:extLst>
        </c:ser>
        <c:ser>
          <c:idx val="4"/>
          <c:order val="4"/>
          <c:tx>
            <c:strRef>
              <c:f>[ext_lt_intratrd.xls]Data6!$M$55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[ext_lt_intratrd.xls]Data6!$N$50:$W$50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[ext_lt_intratrd.xls]Data6!$N$55:$W$55</c:f>
              <c:numCache>
                <c:formatCode>#,##0.0</c:formatCode>
                <c:ptCount val="10"/>
                <c:pt idx="0">
                  <c:v>100</c:v>
                </c:pt>
                <c:pt idx="1">
                  <c:v>108.35988400865438</c:v>
                </c:pt>
                <c:pt idx="2">
                  <c:v>102.19181107643732</c:v>
                </c:pt>
                <c:pt idx="3">
                  <c:v>106.42778557142915</c:v>
                </c:pt>
                <c:pt idx="4">
                  <c:v>116.42120073128535</c:v>
                </c:pt>
                <c:pt idx="5">
                  <c:v>123.48006756618584</c:v>
                </c:pt>
                <c:pt idx="6">
                  <c:v>126.6935513556182</c:v>
                </c:pt>
                <c:pt idx="7">
                  <c:v>130.10417135308242</c:v>
                </c:pt>
                <c:pt idx="8">
                  <c:v>136.95567707289541</c:v>
                </c:pt>
                <c:pt idx="9">
                  <c:v>142.18305855599772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0F3-46CA-8D37-9D277CB86521}"/>
            </c:ext>
          </c:extLst>
        </c:ser>
        <c:ser>
          <c:idx val="5"/>
          <c:order val="5"/>
          <c:tx>
            <c:strRef>
              <c:f>[ext_lt_intratrd.xls]Data6!$M$56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F3-46CA-8D37-9D277CB86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[ext_lt_intratrd.xls]Data6!$N$50:$W$50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[ext_lt_intratrd.xls]Data6!$N$56:$W$56</c:f>
              <c:numCache>
                <c:formatCode>#,##0.0</c:formatCode>
                <c:ptCount val="10"/>
                <c:pt idx="0">
                  <c:v>100</c:v>
                </c:pt>
                <c:pt idx="1">
                  <c:v>108.98147345957949</c:v>
                </c:pt>
                <c:pt idx="2">
                  <c:v>102.6601978049036</c:v>
                </c:pt>
                <c:pt idx="3">
                  <c:v>113.90288499683092</c:v>
                </c:pt>
                <c:pt idx="4">
                  <c:v>122.9304126179283</c:v>
                </c:pt>
                <c:pt idx="5">
                  <c:v>130.15681214005937</c:v>
                </c:pt>
                <c:pt idx="6">
                  <c:v>136.41607427031514</c:v>
                </c:pt>
                <c:pt idx="7">
                  <c:v>141.48248801907826</c:v>
                </c:pt>
                <c:pt idx="8">
                  <c:v>152.28059295872907</c:v>
                </c:pt>
                <c:pt idx="9">
                  <c:v>158.28313733715748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0F3-46CA-8D37-9D277CB86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228704"/>
        <c:axId val="107628064"/>
      </c:lineChart>
      <c:catAx>
        <c:axId val="10222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628064"/>
        <c:crosses val="autoZero"/>
        <c:auto val="1"/>
        <c:lblAlgn val="ctr"/>
        <c:lblOffset val="100"/>
        <c:noMultiLvlLbl val="0"/>
      </c:catAx>
      <c:valAx>
        <c:axId val="107628064"/>
        <c:scaling>
          <c:orientation val="minMax"/>
          <c:max val="180"/>
          <c:min val="8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22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60-4016-AB94-69E29A25E68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0-4016-AB94-69E29A25E68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[ext_lt_intratrd.xls]Data6!$M$59:$M$64</c:f>
              <c:strCache>
                <c:ptCount val="6"/>
                <c:pt idx="0">
                  <c:v>Netherlands</c:v>
                </c:pt>
                <c:pt idx="1">
                  <c:v>Germany</c:v>
                </c:pt>
                <c:pt idx="2">
                  <c:v>France</c:v>
                </c:pt>
                <c:pt idx="3">
                  <c:v>Spain</c:v>
                </c:pt>
                <c:pt idx="4">
                  <c:v>Belgium</c:v>
                </c:pt>
                <c:pt idx="5">
                  <c:v>Italy</c:v>
                </c:pt>
              </c:strCache>
            </c:strRef>
          </c:cat>
          <c:val>
            <c:numRef>
              <c:f>[ext_lt_intratrd.xls]Data6!$N$59:$N$64</c:f>
              <c:numCache>
                <c:formatCode>#,##0.0</c:formatCode>
                <c:ptCount val="6"/>
                <c:pt idx="0">
                  <c:v>70008.399999999994</c:v>
                </c:pt>
                <c:pt idx="1">
                  <c:v>66110.899999999994</c:v>
                </c:pt>
                <c:pt idx="2">
                  <c:v>54171.6</c:v>
                </c:pt>
                <c:pt idx="3">
                  <c:v>40005.5</c:v>
                </c:pt>
                <c:pt idx="4">
                  <c:v>34763.9</c:v>
                </c:pt>
                <c:pt idx="5">
                  <c:v>34712.6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0-4016-AB94-69E29A25E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61256"/>
        <c:axId val="112424744"/>
      </c:barChart>
      <c:catAx>
        <c:axId val="11396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424744"/>
        <c:crosses val="autoZero"/>
        <c:auto val="1"/>
        <c:lblAlgn val="ctr"/>
        <c:lblOffset val="100"/>
        <c:noMultiLvlLbl val="0"/>
      </c:catAx>
      <c:valAx>
        <c:axId val="11242474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96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[ext_lt_intratrd.xls]Data12!$M$52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[ext_lt_intratrd.xls]Data12!$N$52:$W$52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105.96438875933758</c:v>
                </c:pt>
                <c:pt idx="2">
                  <c:v>101.88115094265049</c:v>
                </c:pt>
                <c:pt idx="3">
                  <c:v>109.52373423975337</c:v>
                </c:pt>
                <c:pt idx="4">
                  <c:v>120.61954072961542</c:v>
                </c:pt>
                <c:pt idx="5">
                  <c:v>124.97193786806847</c:v>
                </c:pt>
                <c:pt idx="6">
                  <c:v>129.30239911465949</c:v>
                </c:pt>
                <c:pt idx="7">
                  <c:v>132.82162760365202</c:v>
                </c:pt>
                <c:pt idx="8">
                  <c:v>141.43057586656653</c:v>
                </c:pt>
                <c:pt idx="9">
                  <c:v>146.5957867277973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1B-43A1-8824-EBD24A8BEB57}"/>
            </c:ext>
          </c:extLst>
        </c:ser>
        <c:ser>
          <c:idx val="1"/>
          <c:order val="1"/>
          <c:tx>
            <c:strRef>
              <c:f>[ext_lt_intratrd.xls]Data12!$M$53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[ext_lt_intratrd.xls]Data12!$N$53:$W$53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99.955272133754633</c:v>
                </c:pt>
                <c:pt idx="2">
                  <c:v>94.062441147544419</c:v>
                </c:pt>
                <c:pt idx="3">
                  <c:v>102.3109397560108</c:v>
                </c:pt>
                <c:pt idx="4">
                  <c:v>108.88227416351044</c:v>
                </c:pt>
                <c:pt idx="5">
                  <c:v>119.1487580824039</c:v>
                </c:pt>
                <c:pt idx="6">
                  <c:v>120.87065014961604</c:v>
                </c:pt>
                <c:pt idx="7">
                  <c:v>125.83910523342195</c:v>
                </c:pt>
                <c:pt idx="8">
                  <c:v>140.20172006110195</c:v>
                </c:pt>
                <c:pt idx="9">
                  <c:v>133.82342170792444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1B-43A1-8824-EBD24A8BEB57}"/>
            </c:ext>
          </c:extLst>
        </c:ser>
        <c:ser>
          <c:idx val="2"/>
          <c:order val="2"/>
          <c:tx>
            <c:strRef>
              <c:f>[ext_lt_intratrd.xls]Data12!$M$54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[ext_lt_intratrd.xls]Data12!$N$54:$W$54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107.73299510604579</c:v>
                </c:pt>
                <c:pt idx="2">
                  <c:v>105.35445428912958</c:v>
                </c:pt>
                <c:pt idx="3">
                  <c:v>111.58702204864754</c:v>
                </c:pt>
                <c:pt idx="4">
                  <c:v>121.39318009690577</c:v>
                </c:pt>
                <c:pt idx="5">
                  <c:v>125.29343954643475</c:v>
                </c:pt>
                <c:pt idx="6">
                  <c:v>131.5777147150161</c:v>
                </c:pt>
                <c:pt idx="7">
                  <c:v>133.87839025710747</c:v>
                </c:pt>
                <c:pt idx="8">
                  <c:v>139.83599626490007</c:v>
                </c:pt>
                <c:pt idx="9">
                  <c:v>144.55962016345626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1B-43A1-8824-EBD24A8BEB57}"/>
            </c:ext>
          </c:extLst>
        </c:ser>
        <c:ser>
          <c:idx val="3"/>
          <c:order val="3"/>
          <c:tx>
            <c:strRef>
              <c:f>[ext_lt_intratrd.xls]Data12!$M$55</c:f>
              <c:strCache>
                <c:ptCount val="1"/>
                <c:pt idx="0">
                  <c:v>Netherlands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B-43A1-8824-EBD24A8BE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[ext_lt_intratrd.xls]Data12!$N$55:$W$55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112.78509931600358</c:v>
                </c:pt>
                <c:pt idx="2">
                  <c:v>107.25402569393322</c:v>
                </c:pt>
                <c:pt idx="3">
                  <c:v>117.09852797334521</c:v>
                </c:pt>
                <c:pt idx="4">
                  <c:v>131.30415547698294</c:v>
                </c:pt>
                <c:pt idx="5">
                  <c:v>137.54238254720403</c:v>
                </c:pt>
                <c:pt idx="6">
                  <c:v>142.81285318789335</c:v>
                </c:pt>
                <c:pt idx="7">
                  <c:v>144.31494941744518</c:v>
                </c:pt>
                <c:pt idx="8">
                  <c:v>158.03220555146564</c:v>
                </c:pt>
                <c:pt idx="9">
                  <c:v>162.300357032997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1B-43A1-8824-EBD24A8BEB57}"/>
            </c:ext>
          </c:extLst>
        </c:ser>
        <c:ser>
          <c:idx val="4"/>
          <c:order val="4"/>
          <c:tx>
            <c:strRef>
              <c:f>[ext_lt_intratrd.xls]Data12!$M$56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9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1B-43A1-8824-EBD24A8BE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[ext_lt_intratrd.xls]Data12!$N$56:$W$56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103.42936983781681</c:v>
                </c:pt>
                <c:pt idx="2">
                  <c:v>98.788136042871557</c:v>
                </c:pt>
                <c:pt idx="3">
                  <c:v>107.34228259139387</c:v>
                </c:pt>
                <c:pt idx="4">
                  <c:v>118.5189508498258</c:v>
                </c:pt>
                <c:pt idx="5">
                  <c:v>116.47724659981252</c:v>
                </c:pt>
                <c:pt idx="6">
                  <c:v>119.13761695053149</c:v>
                </c:pt>
                <c:pt idx="7">
                  <c:v>121.62643037795581</c:v>
                </c:pt>
                <c:pt idx="8">
                  <c:v>125.25954617003589</c:v>
                </c:pt>
                <c:pt idx="9">
                  <c:v>125.57471569303691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31B-43A1-8824-EBD24A8BEB57}"/>
            </c:ext>
          </c:extLst>
        </c:ser>
        <c:ser>
          <c:idx val="5"/>
          <c:order val="5"/>
          <c:tx>
            <c:strRef>
              <c:f>[ext_lt_intratrd.xls]Data12!$M$57</c:f>
              <c:strCache>
                <c:ptCount val="1"/>
                <c:pt idx="0">
                  <c:v>Belgium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[ext_lt_intratrd.xls]Data12!$N$57:$W$57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109.80880932785941</c:v>
                </c:pt>
                <c:pt idx="2">
                  <c:v>100.65078088949568</c:v>
                </c:pt>
                <c:pt idx="3">
                  <c:v>104.23197864981992</c:v>
                </c:pt>
                <c:pt idx="4">
                  <c:v>117.05778534696421</c:v>
                </c:pt>
                <c:pt idx="5">
                  <c:v>122.95572501653116</c:v>
                </c:pt>
                <c:pt idx="6">
                  <c:v>127.18817938337558</c:v>
                </c:pt>
                <c:pt idx="7">
                  <c:v>132.24172133448141</c:v>
                </c:pt>
                <c:pt idx="8">
                  <c:v>134.23116993087828</c:v>
                </c:pt>
                <c:pt idx="9">
                  <c:v>139.85652374541527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31B-43A1-8824-EBD24A8BEB57}"/>
            </c:ext>
          </c:extLst>
        </c:ser>
        <c:ser>
          <c:idx val="6"/>
          <c:order val="6"/>
          <c:tx>
            <c:strRef>
              <c:f>[ext_lt_intratrd.xls]Data12!$M$58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1B-43A1-8824-EBD24A8BEB57}"/>
                </c:ext>
              </c:extLst>
            </c:dLbl>
            <c:dLbl>
              <c:idx val="9"/>
              <c:layout>
                <c:manualLayout>
                  <c:x val="-1.1351778048017828E-16"/>
                  <c:y val="-3.791248184238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1B-43A1-8824-EBD24A8BE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[ext_lt_intratrd.xls]Data12!$N$51:$W$51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[ext_lt_intratrd.xls]Data12!$N$58:$W$58</c:f>
              <c:numCache>
                <c:formatCode>#,##0.0</c:formatCode>
                <c:ptCount val="10"/>
                <c:pt idx="0" formatCode="#,##0">
                  <c:v>100</c:v>
                </c:pt>
                <c:pt idx="1">
                  <c:v>103.07959398214183</c:v>
                </c:pt>
                <c:pt idx="2">
                  <c:v>94.314528617105282</c:v>
                </c:pt>
                <c:pt idx="3">
                  <c:v>100.7707709017627</c:v>
                </c:pt>
                <c:pt idx="4">
                  <c:v>109.96549633371285</c:v>
                </c:pt>
                <c:pt idx="5">
                  <c:v>110.68043323693244</c:v>
                </c:pt>
                <c:pt idx="6">
                  <c:v>107.76528782862454</c:v>
                </c:pt>
                <c:pt idx="7">
                  <c:v>111.41587168649212</c:v>
                </c:pt>
                <c:pt idx="8">
                  <c:v>121.52575125081245</c:v>
                </c:pt>
                <c:pt idx="9">
                  <c:v>126.58047293141578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31B-43A1-8824-EBD24A8BE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431872"/>
        <c:axId val="102228312"/>
      </c:lineChart>
      <c:catAx>
        <c:axId val="1044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228312"/>
        <c:crosses val="autoZero"/>
        <c:auto val="1"/>
        <c:lblAlgn val="ctr"/>
        <c:lblOffset val="100"/>
        <c:noMultiLvlLbl val="0"/>
      </c:catAx>
      <c:valAx>
        <c:axId val="102228312"/>
        <c:scaling>
          <c:orientation val="minMax"/>
          <c:min val="9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4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'[dati struttura.xls]Fatturato'!$D$18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8E-48F5-99CC-EBFA87078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struttura.xls]Fatturato'!$E$17:$K$17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'[dati struttura.xls]Fatturato'!$E$18:$K$18</c:f>
              <c:numCache>
                <c:formatCode>0.0</c:formatCode>
                <c:ptCount val="7"/>
                <c:pt idx="0" formatCode="General">
                  <c:v>100</c:v>
                </c:pt>
                <c:pt idx="1">
                  <c:v>85.422468334989674</c:v>
                </c:pt>
                <c:pt idx="2">
                  <c:v>92.338910793871491</c:v>
                </c:pt>
                <c:pt idx="3">
                  <c:v>96.174804133677256</c:v>
                </c:pt>
                <c:pt idx="4">
                  <c:v>92.424875130677265</c:v>
                </c:pt>
                <c:pt idx="5">
                  <c:v>91.764441118385079</c:v>
                </c:pt>
                <c:pt idx="6">
                  <c:v>91.672434068683401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8E-48F5-99CC-EBFA87078DBD}"/>
            </c:ext>
          </c:extLst>
        </c:ser>
        <c:ser>
          <c:idx val="1"/>
          <c:order val="1"/>
          <c:tx>
            <c:strRef>
              <c:f>'[dati struttura.xls]Fatturato'!$D$19</c:f>
              <c:strCache>
                <c:ptCount val="1"/>
                <c:pt idx="0">
                  <c:v>Alimentari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70358934774233E-2"/>
                  <c:y val="-5.345911949685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E-48F5-99CC-EBFA87078D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8E-48F5-99CC-EBFA87078D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8E-48F5-99CC-EBFA87078DB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8E-48F5-99CC-EBFA87078DB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8E-48F5-99CC-EBFA87078DB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8E-48F5-99CC-EBFA87078DBD}"/>
                </c:ext>
              </c:extLst>
            </c:dLbl>
            <c:dLbl>
              <c:idx val="6"/>
              <c:layout>
                <c:manualLayout>
                  <c:x val="-3.0876109610191381E-3"/>
                  <c:y val="-4.716981132075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8E-48F5-99CC-EBFA87078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struttura.xls]Fatturato'!$E$17:$K$17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'[dati struttura.xls]Fatturato'!$E$19:$K$19</c:f>
              <c:numCache>
                <c:formatCode>0.0</c:formatCode>
                <c:ptCount val="7"/>
                <c:pt idx="0" formatCode="General">
                  <c:v>100</c:v>
                </c:pt>
                <c:pt idx="1">
                  <c:v>76.060851303831484</c:v>
                </c:pt>
                <c:pt idx="2">
                  <c:v>100.27313964232376</c:v>
                </c:pt>
                <c:pt idx="3">
                  <c:v>105.04962529914548</c:v>
                </c:pt>
                <c:pt idx="4">
                  <c:v>104.30593155096921</c:v>
                </c:pt>
                <c:pt idx="5">
                  <c:v>121.12409211421043</c:v>
                </c:pt>
                <c:pt idx="6">
                  <c:v>122.39299010158602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58E-48F5-99CC-EBFA87078DBD}"/>
            </c:ext>
          </c:extLst>
        </c:ser>
        <c:ser>
          <c:idx val="2"/>
          <c:order val="2"/>
          <c:tx>
            <c:strRef>
              <c:f>'[dati struttura.xls]Fatturato'!$D$20</c:f>
              <c:strCache>
                <c:ptCount val="1"/>
                <c:pt idx="0">
                  <c:v>Bevande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8E-48F5-99CC-EBFA87078D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struttura.xls]Fatturato'!$E$17:$K$17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'[dati struttura.xls]Fatturato'!$E$20:$K$20</c:f>
              <c:numCache>
                <c:formatCode>0.0</c:formatCode>
                <c:ptCount val="7"/>
                <c:pt idx="0" formatCode="General">
                  <c:v>100</c:v>
                </c:pt>
                <c:pt idx="1">
                  <c:v>94.527534470212686</c:v>
                </c:pt>
                <c:pt idx="2">
                  <c:v>98.805140351572192</c:v>
                </c:pt>
                <c:pt idx="3">
                  <c:v>118.99979567029526</c:v>
                </c:pt>
                <c:pt idx="4">
                  <c:v>119.75479914181524</c:v>
                </c:pt>
                <c:pt idx="5">
                  <c:v>118.99932654597313</c:v>
                </c:pt>
                <c:pt idx="6">
                  <c:v>122.08681614705065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58E-48F5-99CC-EBFA87078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48936"/>
        <c:axId val="81766072"/>
      </c:lineChart>
      <c:catAx>
        <c:axId val="10214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766072"/>
        <c:crosses val="autoZero"/>
        <c:auto val="1"/>
        <c:lblAlgn val="ctr"/>
        <c:lblOffset val="100"/>
        <c:noMultiLvlLbl val="0"/>
      </c:catAx>
      <c:valAx>
        <c:axId val="81766072"/>
        <c:scaling>
          <c:orientation val="minMax"/>
          <c:min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14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D9-458A-9EE8-4D313A792A3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D9-458A-9EE8-4D313A792A3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DE-4228-BFFE-64416EF2AA7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D9-458A-9EE8-4D313A792A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[trafficoporti.xls]Foglio2!$J$6:$J$15</c:f>
              <c:strCache>
                <c:ptCount val="10"/>
                <c:pt idx="0">
                  <c:v>Ravenna</c:v>
                </c:pt>
                <c:pt idx="1">
                  <c:v>Livorno</c:v>
                </c:pt>
                <c:pt idx="2">
                  <c:v>Venezia</c:v>
                </c:pt>
                <c:pt idx="3">
                  <c:v>Gioia Tauro</c:v>
                </c:pt>
                <c:pt idx="4">
                  <c:v>Genova</c:v>
                </c:pt>
                <c:pt idx="5">
                  <c:v>Palermo</c:v>
                </c:pt>
                <c:pt idx="6">
                  <c:v>Bari</c:v>
                </c:pt>
                <c:pt idx="7">
                  <c:v>Trieste</c:v>
                </c:pt>
                <c:pt idx="8">
                  <c:v>Ancona</c:v>
                </c:pt>
                <c:pt idx="9">
                  <c:v>La Spezia</c:v>
                </c:pt>
              </c:strCache>
            </c:strRef>
          </c:cat>
          <c:val>
            <c:numRef>
              <c:f>[trafficoporti.xls]Foglio2!$K$6:$K$15</c:f>
              <c:numCache>
                <c:formatCode>0.0</c:formatCode>
                <c:ptCount val="10"/>
                <c:pt idx="0">
                  <c:v>11.616298627312679</c:v>
                </c:pt>
                <c:pt idx="1">
                  <c:v>9.5274266181976017</c:v>
                </c:pt>
                <c:pt idx="2">
                  <c:v>6.9936519993489226</c:v>
                </c:pt>
                <c:pt idx="3">
                  <c:v>6.4673647658835653</c:v>
                </c:pt>
                <c:pt idx="4">
                  <c:v>5.5829851879984806</c:v>
                </c:pt>
                <c:pt idx="5">
                  <c:v>5.295426184146276</c:v>
                </c:pt>
                <c:pt idx="6">
                  <c:v>5.2493082306982801</c:v>
                </c:pt>
                <c:pt idx="7">
                  <c:v>4.8966415278606696</c:v>
                </c:pt>
                <c:pt idx="8">
                  <c:v>4.6307850903369321</c:v>
                </c:pt>
                <c:pt idx="9">
                  <c:v>4.5412620042320002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D9-458A-9EE8-4D313A792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74208"/>
        <c:axId val="85873816"/>
      </c:barChart>
      <c:catAx>
        <c:axId val="8587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873816"/>
        <c:crosses val="autoZero"/>
        <c:auto val="1"/>
        <c:lblAlgn val="ctr"/>
        <c:lblOffset val="100"/>
        <c:noMultiLvlLbl val="0"/>
      </c:catAx>
      <c:valAx>
        <c:axId val="8587381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87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Foglio1!$D$4</c:f>
              <c:strCache>
                <c:ptCount val="1"/>
                <c:pt idx="0">
                  <c:v>Canale di vendita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Foglio1!$C$5:$C$11</c:f>
              <c:strCache>
                <c:ptCount val="7"/>
                <c:pt idx="0">
                  <c:v>Commercio all’ingrosso - Intermediario</c:v>
                </c:pt>
                <c:pt idx="1">
                  <c:v>Dettaglio tradizionale </c:v>
                </c:pt>
                <c:pt idx="2">
                  <c:v>GDO</c:v>
                </c:pt>
                <c:pt idx="3">
                  <c:v>Ristorazione HO.RE.CA. </c:v>
                </c:pt>
                <c:pt idx="4">
                  <c:v>Consumatore finale </c:v>
                </c:pt>
                <c:pt idx="5">
                  <c:v>Altre imprese di produzione trasformazione </c:v>
                </c:pt>
                <c:pt idx="6">
                  <c:v>Altro </c:v>
                </c:pt>
              </c:strCache>
            </c:strRef>
          </c:cat>
          <c:val>
            <c:numRef>
              <c:f>Foglio1!$D$5:$D$11</c:f>
              <c:numCache>
                <c:formatCode>#.#00</c:formatCode>
                <c:ptCount val="7"/>
                <c:pt idx="0">
                  <c:v>71.2</c:v>
                </c:pt>
                <c:pt idx="1">
                  <c:v>54</c:v>
                </c:pt>
                <c:pt idx="2">
                  <c:v>38.6</c:v>
                </c:pt>
                <c:pt idx="3">
                  <c:v>32.4</c:v>
                </c:pt>
                <c:pt idx="4">
                  <c:v>39.5</c:v>
                </c:pt>
                <c:pt idx="5">
                  <c:v>19.7</c:v>
                </c:pt>
                <c:pt idx="6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2-452A-BB20-4BDF8716753F}"/>
            </c:ext>
          </c:extLst>
        </c:ser>
        <c:ser>
          <c:idx val="1"/>
          <c:order val="1"/>
          <c:tx>
            <c:strRef>
              <c:f>Foglio1!$E$4</c:f>
              <c:strCache>
                <c:ptCount val="1"/>
                <c:pt idx="0">
                  <c:v>Estero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Foglio1!$C$5:$C$11</c:f>
              <c:strCache>
                <c:ptCount val="7"/>
                <c:pt idx="0">
                  <c:v>Commercio all’ingrosso - Intermediario</c:v>
                </c:pt>
                <c:pt idx="1">
                  <c:v>Dettaglio tradizionale </c:v>
                </c:pt>
                <c:pt idx="2">
                  <c:v>GDO</c:v>
                </c:pt>
                <c:pt idx="3">
                  <c:v>Ristorazione HO.RE.CA. </c:v>
                </c:pt>
                <c:pt idx="4">
                  <c:v>Consumatore finale </c:v>
                </c:pt>
                <c:pt idx="5">
                  <c:v>Altre imprese di produzione trasformazione </c:v>
                </c:pt>
                <c:pt idx="6">
                  <c:v>Altro </c:v>
                </c:pt>
              </c:strCache>
            </c:strRef>
          </c:cat>
          <c:val>
            <c:numRef>
              <c:f>Foglio1!$E$5:$E$11</c:f>
              <c:numCache>
                <c:formatCode>#.#00</c:formatCode>
                <c:ptCount val="7"/>
                <c:pt idx="0">
                  <c:v>19.899999999999999</c:v>
                </c:pt>
                <c:pt idx="1">
                  <c:v>4.5999999999999996</c:v>
                </c:pt>
                <c:pt idx="2">
                  <c:v>6.5</c:v>
                </c:pt>
                <c:pt idx="3">
                  <c:v>5.5</c:v>
                </c:pt>
                <c:pt idx="4">
                  <c:v>1.9</c:v>
                </c:pt>
                <c:pt idx="5">
                  <c:v>2.9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2-452A-BB20-4BDF87167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05424"/>
        <c:axId val="85105032"/>
      </c:barChart>
      <c:catAx>
        <c:axId val="851054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105032"/>
        <c:crosses val="autoZero"/>
        <c:auto val="1"/>
        <c:lblAlgn val="ctr"/>
        <c:lblOffset val="100"/>
        <c:noMultiLvlLbl val="0"/>
      </c:catAx>
      <c:valAx>
        <c:axId val="85105032"/>
        <c:scaling>
          <c:orientation val="minMax"/>
        </c:scaling>
        <c:delete val="0"/>
        <c:axPos val="t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105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0"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'C2'!$H$3:$H$9</c:f>
              <c:strCache>
                <c:ptCount val="7"/>
                <c:pt idx="0">
                  <c:v>Negozio aziendale (spaccio…).</c:v>
                </c:pt>
                <c:pt idx="1">
                  <c:v>	Internet, sito aziendale, social network</c:v>
                </c:pt>
                <c:pt idx="2">
                  <c:v>	Telefono/corrispondenza</c:v>
                </c:pt>
                <c:pt idx="3">
                  <c:v>	Porta a porta</c:v>
                </c:pt>
                <c:pt idx="4">
                  <c:v>Internet, sito di terzi</c:v>
                </c:pt>
                <c:pt idx="5">
                  <c:v>Agenti</c:v>
                </c:pt>
                <c:pt idx="6">
                  <c:v>Altro</c:v>
                </c:pt>
              </c:strCache>
            </c:strRef>
          </c:cat>
          <c:val>
            <c:numRef>
              <c:f>'C2'!$I$3:$I$9</c:f>
              <c:numCache>
                <c:formatCode>#.#00</c:formatCode>
                <c:ptCount val="7"/>
                <c:pt idx="0">
                  <c:v>81.403508771929808</c:v>
                </c:pt>
                <c:pt idx="1">
                  <c:v>35.087719298245602</c:v>
                </c:pt>
                <c:pt idx="2">
                  <c:v>13.333333333333334</c:v>
                </c:pt>
                <c:pt idx="3">
                  <c:v>5.2631578947368416</c:v>
                </c:pt>
                <c:pt idx="4">
                  <c:v>3.8596491228070171</c:v>
                </c:pt>
                <c:pt idx="5">
                  <c:v>2.807017543859649</c:v>
                </c:pt>
                <c:pt idx="6">
                  <c:v>10.526315789473681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3-41E8-8E2B-84E8E52F7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02680"/>
        <c:axId val="100730936"/>
      </c:barChart>
      <c:catAx>
        <c:axId val="85102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730936"/>
        <c:crosses val="autoZero"/>
        <c:auto val="1"/>
        <c:lblAlgn val="ctr"/>
        <c:lblOffset val="100"/>
        <c:noMultiLvlLbl val="0"/>
      </c:catAx>
      <c:valAx>
        <c:axId val="100730936"/>
        <c:scaling>
          <c:orientation val="minMax"/>
        </c:scaling>
        <c:delete val="0"/>
        <c:axPos val="t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10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2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50F2-7A2C-4629-B9C2-CF15D560576B}" type="datetimeFigureOut">
              <a:rPr lang="it-IT" smtClean="0"/>
              <a:t>27/09/2017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E622-9014-4C94-8FA9-0D59BAFE8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B87202C2-7115-4769-8ED3-30A594F30FE2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125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DE86512-8CDD-416F-992F-A49022CCF395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720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DE86512-8CDD-416F-992F-A49022CCF395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8504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DE86512-8CDD-416F-992F-A49022CCF395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66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0EDDF73-E953-4107-95FB-E4498893E297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15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3522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DE86512-8CDD-416F-992F-A49022CCF395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32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88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18F2433-89CE-4976-AFE3-F241632216A2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33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644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C8F834E-D639-457F-A7C2-ADDEB2AA1AB1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34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045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439-EA01-42EC-A375-658F7F35FAE4}" type="datetime1">
              <a:rPr lang="it-IT" smtClean="0"/>
              <a:t>27/09/2017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11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D81-2FC0-46AB-B2A7-6E7CD16FABBB}" type="datetime1">
              <a:rPr lang="it-IT" smtClean="0"/>
              <a:t>27/09/2017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34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7F5C-475B-474F-BFED-5C7159FBE197}" type="datetime1">
              <a:rPr lang="it-IT" smtClean="0"/>
              <a:t>27/09/2017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0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7E7A-576F-4E0E-B7DC-E83F70B99736}" type="datetime1">
              <a:rPr lang="it-IT" smtClean="0"/>
              <a:t>27/09/2017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99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55C5-E257-4AE1-85D8-D703B730C5A4}" type="datetime1">
              <a:rPr lang="it-IT" smtClean="0"/>
              <a:t>27/09/2017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2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5BCB-CE53-4CDE-9E12-D720421D38BB}" type="datetime1">
              <a:rPr lang="it-IT" smtClean="0"/>
              <a:t>27/09/2017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1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E3FC-59D2-452D-BD51-9D5E7A4D7E05}" type="datetime1">
              <a:rPr lang="it-IT" smtClean="0"/>
              <a:t>27/09/2017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0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C516-2DCE-44B3-9714-7444547B94FA}" type="datetime1">
              <a:rPr lang="it-IT" smtClean="0"/>
              <a:t>27/09/2017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8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FF51-5FD6-4AE3-AE0E-A775E934D07E}" type="datetime1">
              <a:rPr lang="it-IT" smtClean="0"/>
              <a:t>27/09/2017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>
            <a:lvl1pPr>
              <a:defRPr sz="1800"/>
            </a:lvl1pPr>
          </a:lstStyle>
          <a:p>
            <a:fld id="{1D0DCB5E-DE6F-4703-9A12-E241DD7A7A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47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ED67-DAB9-45F7-904B-4A4A5F892F92}" type="datetime1">
              <a:rPr lang="it-IT" smtClean="0"/>
              <a:t>27/09/2017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48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4FA-E85F-4895-B681-560AD8717783}" type="datetime1">
              <a:rPr lang="it-IT" smtClean="0"/>
              <a:t>27/09/2017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3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5B64-A27C-4E11-B7B0-D2ED27265350}" type="datetime1">
              <a:rPr lang="it-IT" smtClean="0"/>
              <a:t>27/09/2017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05925" y="6346825"/>
            <a:ext cx="2371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0DCB5E-DE6F-4703-9A12-E241DD7A7A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2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em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62863" y="4143375"/>
            <a:ext cx="4157662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it-IT" altLang="it-IT" dirty="0">
                <a:solidFill>
                  <a:schemeClr val="bg1"/>
                </a:solidFill>
                <a:latin typeface="+mj-lt"/>
              </a:rPr>
              <a:t>Gianluca Toschi</a:t>
            </a:r>
          </a:p>
          <a:p>
            <a:pPr algn="r" eaLnBrk="1" hangingPunct="1">
              <a:lnSpc>
                <a:spcPct val="100000"/>
              </a:lnSpc>
            </a:pPr>
            <a:r>
              <a:rPr lang="it-IT" altLang="it-IT" dirty="0">
                <a:solidFill>
                  <a:schemeClr val="bg1"/>
                </a:solidFill>
                <a:latin typeface="+mj-lt"/>
              </a:rPr>
              <a:t>Segretario alla ricerca</a:t>
            </a:r>
          </a:p>
          <a:p>
            <a:pPr algn="r" eaLnBrk="1" hangingPunct="1">
              <a:lnSpc>
                <a:spcPct val="100000"/>
              </a:lnSpc>
            </a:pPr>
            <a:r>
              <a:rPr lang="it-IT" altLang="it-IT" dirty="0">
                <a:solidFill>
                  <a:schemeClr val="bg1"/>
                </a:solidFill>
                <a:latin typeface="+mj-lt"/>
              </a:rPr>
              <a:t>FONDAZIONE NORD EST</a:t>
            </a:r>
          </a:p>
          <a:p>
            <a:pPr algn="r"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96" name="Rettangolo 19"/>
          <p:cNvSpPr>
            <a:spLocks noChangeArrowheads="1"/>
          </p:cNvSpPr>
          <p:nvPr/>
        </p:nvSpPr>
        <p:spPr bwMode="auto">
          <a:xfrm>
            <a:off x="5148470" y="2074863"/>
            <a:ext cx="66720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it-IT" altLang="it-IT" sz="3600" b="1" dirty="0">
                <a:solidFill>
                  <a:schemeClr val="bg1"/>
                </a:solidFill>
                <a:latin typeface="+mj-lt"/>
              </a:rPr>
              <a:t>QUALE LOGISTICA PER LO SVILUPPO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it-IT" altLang="it-IT" sz="3600" b="1" dirty="0">
                <a:solidFill>
                  <a:schemeClr val="bg1"/>
                </a:solidFill>
                <a:latin typeface="+mj-lt"/>
              </a:rPr>
              <a:t>DEL SETTORE AGRO-ALIMENTARE DEL NORD EST</a:t>
            </a:r>
          </a:p>
        </p:txBody>
      </p:sp>
      <p:pic>
        <p:nvPicPr>
          <p:cNvPr id="819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28625"/>
            <a:ext cx="3600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82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27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I numeri del successo dell’agroindustria italiana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690505" y="3561556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2.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910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 bwMode="auto">
          <a:xfrm rot="10800000">
            <a:off x="0" y="611188"/>
            <a:ext cx="12192000" cy="2386012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9788" y="1101725"/>
            <a:ext cx="4355529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dirty="0">
                <a:solidFill>
                  <a:srgbClr val="FFFFFF"/>
                </a:solidFill>
                <a:latin typeface="+mj-lt"/>
              </a:rPr>
              <a:t>2007-2017: Andamento dell’export in Europa</a:t>
            </a:r>
          </a:p>
        </p:txBody>
      </p:sp>
      <p:pic>
        <p:nvPicPr>
          <p:cNvPr id="19461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uppo 18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19467" name="Immagin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riangolo isoscele 21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19464" name="Gruppo 1"/>
          <p:cNvGrpSpPr>
            <a:grpSpLocks/>
          </p:cNvGrpSpPr>
          <p:nvPr/>
        </p:nvGrpSpPr>
        <p:grpSpPr bwMode="auto">
          <a:xfrm>
            <a:off x="554038" y="2203450"/>
            <a:ext cx="11158537" cy="3656013"/>
            <a:chOff x="-1824880" y="1520602"/>
            <a:chExt cx="13624223" cy="4464495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5125819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-1824880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</p:grpSp>
      <p:graphicFrame>
        <p:nvGraphicFramePr>
          <p:cNvPr id="14" name="Grafic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2506"/>
              </p:ext>
            </p:extLst>
          </p:nvPr>
        </p:nvGraphicFramePr>
        <p:xfrm>
          <a:off x="554038" y="2203129"/>
          <a:ext cx="5465762" cy="365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145131"/>
              </p:ext>
            </p:extLst>
          </p:nvPr>
        </p:nvGraphicFramePr>
        <p:xfrm>
          <a:off x="6246813" y="2203129"/>
          <a:ext cx="5465762" cy="365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ttangolo 16"/>
          <p:cNvSpPr/>
          <p:nvPr/>
        </p:nvSpPr>
        <p:spPr>
          <a:xfrm>
            <a:off x="554038" y="5944601"/>
            <a:ext cx="369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b="1" dirty="0">
                <a:latin typeface="+mj-lt"/>
              </a:rPr>
              <a:t>Fonte: ns. elaborazioni su dati Eurostat</a:t>
            </a: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58821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 bwMode="auto">
          <a:xfrm rot="10800000">
            <a:off x="0" y="611188"/>
            <a:ext cx="12192000" cy="2386012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39788" y="1101725"/>
            <a:ext cx="4355529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b="1" dirty="0">
                <a:solidFill>
                  <a:srgbClr val="FFFFFF"/>
                </a:solidFill>
                <a:latin typeface="+mj-lt"/>
              </a:rPr>
              <a:t>2007-2017: Andamento dell’export in Europa</a:t>
            </a:r>
          </a:p>
          <a:p>
            <a:pPr>
              <a:lnSpc>
                <a:spcPct val="100000"/>
              </a:lnSpc>
            </a:pPr>
            <a:r>
              <a:rPr lang="it-IT" altLang="it-IT" b="1" dirty="0">
                <a:solidFill>
                  <a:srgbClr val="FFFFFF"/>
                </a:solidFill>
                <a:latin typeface="+mj-lt"/>
              </a:rPr>
              <a:t>Food, </a:t>
            </a:r>
            <a:r>
              <a:rPr lang="it-IT" altLang="it-IT" b="1" dirty="0" err="1">
                <a:solidFill>
                  <a:srgbClr val="FFFFFF"/>
                </a:solidFill>
                <a:latin typeface="+mj-lt"/>
              </a:rPr>
              <a:t>drinks</a:t>
            </a:r>
            <a:r>
              <a:rPr lang="it-IT" altLang="it-IT" b="1" dirty="0">
                <a:solidFill>
                  <a:srgbClr val="FFFFFF"/>
                </a:solidFill>
                <a:latin typeface="+mj-lt"/>
              </a:rPr>
              <a:t> and </a:t>
            </a:r>
            <a:r>
              <a:rPr lang="it-IT" altLang="it-IT" b="1" dirty="0" err="1">
                <a:solidFill>
                  <a:srgbClr val="FFFFFF"/>
                </a:solidFill>
                <a:latin typeface="+mj-lt"/>
              </a:rPr>
              <a:t>tobacco</a:t>
            </a:r>
            <a:endParaRPr lang="it-IT" altLang="it-IT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61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uppo 18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19467" name="Immagin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riangolo isoscele 21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19464" name="Gruppo 1"/>
          <p:cNvGrpSpPr>
            <a:grpSpLocks/>
          </p:cNvGrpSpPr>
          <p:nvPr/>
        </p:nvGrpSpPr>
        <p:grpSpPr bwMode="auto">
          <a:xfrm>
            <a:off x="554038" y="2203450"/>
            <a:ext cx="11158537" cy="3656013"/>
            <a:chOff x="-1824880" y="1520602"/>
            <a:chExt cx="13624223" cy="4464495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5125819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-1824880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718" y="111381"/>
            <a:ext cx="3959341" cy="3727291"/>
          </a:xfrm>
          <a:prstGeom prst="rect">
            <a:avLst/>
          </a:prstGeom>
        </p:spPr>
      </p:pic>
      <p:graphicFrame>
        <p:nvGraphicFramePr>
          <p:cNvPr id="16" name="Grafic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98442"/>
              </p:ext>
            </p:extLst>
          </p:nvPr>
        </p:nvGraphicFramePr>
        <p:xfrm>
          <a:off x="554038" y="2165594"/>
          <a:ext cx="5465763" cy="369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afic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57167"/>
              </p:ext>
            </p:extLst>
          </p:nvPr>
        </p:nvGraphicFramePr>
        <p:xfrm>
          <a:off x="6246811" y="2203450"/>
          <a:ext cx="5465764" cy="365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ttangolo 2"/>
          <p:cNvSpPr/>
          <p:nvPr/>
        </p:nvSpPr>
        <p:spPr>
          <a:xfrm>
            <a:off x="554038" y="5944601"/>
            <a:ext cx="369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b="1" dirty="0">
                <a:latin typeface="+mj-lt"/>
              </a:rPr>
              <a:t>Fonte: ns. elaborazioni su dati Eurostat</a:t>
            </a:r>
          </a:p>
        </p:txBody>
      </p:sp>
      <p:sp>
        <p:nvSpPr>
          <p:cNvPr id="18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0679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 bwMode="auto">
          <a:xfrm rot="10800000">
            <a:off x="0" y="611188"/>
            <a:ext cx="12192000" cy="2386012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3406" y="1014586"/>
            <a:ext cx="11129169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America First: l’economia italiana potrebbe perdere fino a 1,4 miliardi di euro nelle esportazioni verso gli Stati Uniti di cui oltre trecento milioni nel solo settore agroalimentare</a:t>
            </a:r>
          </a:p>
        </p:txBody>
      </p:sp>
      <p:pic>
        <p:nvPicPr>
          <p:cNvPr id="19461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uppo 18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19467" name="Immagin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riangolo isoscele 21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19464" name="Gruppo 1"/>
          <p:cNvGrpSpPr>
            <a:grpSpLocks/>
          </p:cNvGrpSpPr>
          <p:nvPr/>
        </p:nvGrpSpPr>
        <p:grpSpPr bwMode="auto">
          <a:xfrm>
            <a:off x="554038" y="2203450"/>
            <a:ext cx="11158537" cy="3656013"/>
            <a:chOff x="-1824880" y="1520602"/>
            <a:chExt cx="13624223" cy="4464495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5125819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-1824880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2203450"/>
            <a:ext cx="5465762" cy="36560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246813" y="2281481"/>
            <a:ext cx="5465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Gli USA rappresentano il terzo acquirente delle esportazioni italiane sia complessive che agroalimentari.</a:t>
            </a:r>
          </a:p>
          <a:p>
            <a:endParaRPr lang="it-IT" dirty="0"/>
          </a:p>
          <a:p>
            <a:r>
              <a:rPr lang="it-IT" dirty="0"/>
              <a:t>L’export agroalimentare italiano verso gli USA, che vale complessivamente 3,8 miliardi di euro, è costituito per la metà dai comparti del vino (1,3 miliardi, il 35% del totale) e dell’olio (circa 500 mln, pari al 13%). </a:t>
            </a:r>
          </a:p>
          <a:p>
            <a:endParaRPr lang="it-IT" dirty="0"/>
          </a:p>
          <a:p>
            <a:r>
              <a:rPr lang="it-IT" dirty="0"/>
              <a:t>Rilevante anche il peso delle esportazioni di formaggi e latticini (289 mln di euro, 8% del totale), pasta (244 mln, pari al 6%), prodotti dolciari (198 mln, 5%) e ortofrutta trasformata (196 mln, 5%).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54038" y="5944601"/>
            <a:ext cx="13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b="1" dirty="0">
                <a:latin typeface="+mj-lt"/>
              </a:rPr>
              <a:t>Fonte: ISMEA</a:t>
            </a:r>
          </a:p>
        </p:txBody>
      </p:sp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82611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382588"/>
            <a:ext cx="12192000" cy="6337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0" name="Rettangolo 29"/>
          <p:cNvSpPr/>
          <p:nvPr/>
        </p:nvSpPr>
        <p:spPr bwMode="auto">
          <a:xfrm flipV="1">
            <a:off x="6073775" y="476250"/>
            <a:ext cx="6096000" cy="6121400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b="1"/>
          </a:p>
        </p:txBody>
      </p:sp>
      <p:sp>
        <p:nvSpPr>
          <p:cNvPr id="19" name="Rettangolo 18"/>
          <p:cNvSpPr/>
          <p:nvPr/>
        </p:nvSpPr>
        <p:spPr bwMode="auto">
          <a:xfrm>
            <a:off x="479425" y="5210175"/>
            <a:ext cx="8204200" cy="854075"/>
          </a:xfrm>
          <a:prstGeom prst="rect">
            <a:avLst/>
          </a:prstGeom>
          <a:solidFill>
            <a:srgbClr val="F8A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792163" y="5437188"/>
            <a:ext cx="46826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Food, </a:t>
            </a:r>
            <a:r>
              <a:rPr lang="it-IT" altLang="it-IT" sz="2400" b="1" dirty="0" err="1">
                <a:solidFill>
                  <a:schemeClr val="bg1"/>
                </a:solidFill>
                <a:latin typeface="+mn-lt"/>
              </a:rPr>
              <a:t>drinks</a:t>
            </a: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it-IT" altLang="it-IT" sz="2400" b="1" dirty="0" err="1">
                <a:solidFill>
                  <a:schemeClr val="bg1"/>
                </a:solidFill>
                <a:latin typeface="+mn-lt"/>
              </a:rPr>
              <a:t>tobacco</a:t>
            </a:r>
            <a:endParaRPr lang="it-IT" altLang="it-IT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479425" y="1011238"/>
            <a:ext cx="8204200" cy="401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/>
              <a:t>19/06/17</a:t>
            </a:r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9340850" y="2071688"/>
            <a:ext cx="2546350" cy="230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200" b="1" dirty="0">
                <a:solidFill>
                  <a:srgbClr val="FFFFFF"/>
                </a:solidFill>
                <a:latin typeface="+mn-lt"/>
              </a:rPr>
              <a:t>Importazioni </a:t>
            </a: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2007-2017</a:t>
            </a: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altLang="it-IT" sz="800" b="1" dirty="0">
                <a:solidFill>
                  <a:schemeClr val="bg1"/>
                </a:solidFill>
              </a:rPr>
              <a:t>Fonte: ns. </a:t>
            </a:r>
            <a:r>
              <a:rPr lang="it-IT" altLang="it-IT" sz="800" b="1" dirty="0" err="1">
                <a:solidFill>
                  <a:schemeClr val="bg1"/>
                </a:solidFill>
              </a:rPr>
              <a:t>elaorazioni</a:t>
            </a:r>
            <a:r>
              <a:rPr lang="it-IT" altLang="it-IT" sz="800" b="1" dirty="0">
                <a:solidFill>
                  <a:schemeClr val="bg1"/>
                </a:solidFill>
              </a:rPr>
              <a:t> su dati Eurostat</a:t>
            </a:r>
          </a:p>
        </p:txBody>
      </p:sp>
      <p:sp>
        <p:nvSpPr>
          <p:cNvPr id="28682" name="Rettangolo 28"/>
          <p:cNvSpPr>
            <a:spLocks noChangeArrowheads="1"/>
          </p:cNvSpPr>
          <p:nvPr/>
        </p:nvSpPr>
        <p:spPr bwMode="auto">
          <a:xfrm>
            <a:off x="9417050" y="2708275"/>
            <a:ext cx="51911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/>
          </a:p>
        </p:txBody>
      </p:sp>
      <p:pic>
        <p:nvPicPr>
          <p:cNvPr id="2868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5" name="Gruppo 14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28686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riangolo isoscele 17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aphicFrame>
        <p:nvGraphicFramePr>
          <p:cNvPr id="17" name="Grafic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06031"/>
              </p:ext>
            </p:extLst>
          </p:nvPr>
        </p:nvGraphicFramePr>
        <p:xfrm>
          <a:off x="479426" y="1020763"/>
          <a:ext cx="8204200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28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ttangolo 19"/>
          <p:cNvSpPr/>
          <p:nvPr/>
        </p:nvSpPr>
        <p:spPr bwMode="auto">
          <a:xfrm flipV="1">
            <a:off x="0" y="3429000"/>
            <a:ext cx="12192000" cy="30591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22300" y="5075238"/>
            <a:ext cx="4895850" cy="16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it-IT" altLang="it-IT" b="1" dirty="0">
                <a:solidFill>
                  <a:srgbClr val="FFFFFF"/>
                </a:solidFill>
                <a:latin typeface="Gotham Black" panose="02000604040000020004" pitchFamily="50" charset="0"/>
              </a:rPr>
              <a:t>I MARCHI PIU’ RICONOSCIUTI IN EUROPA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endParaRPr lang="it-IT" altLang="it-IT" b="1" dirty="0">
              <a:solidFill>
                <a:srgbClr val="FFFFFF"/>
              </a:solidFill>
              <a:latin typeface="Gotham Black" panose="02000604040000020004" pitchFamily="50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it-IT" sz="1400" dirty="0">
                <a:solidFill>
                  <a:schemeClr val="bg1"/>
                </a:solidFill>
              </a:rPr>
              <a:t>I risultati di una rilevazione del 2012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it-IT" sz="1400" dirty="0">
                <a:solidFill>
                  <a:schemeClr val="bg1"/>
                </a:solidFill>
              </a:rPr>
              <a:t>condotta tra 26.593 cittadini europei </a:t>
            </a:r>
          </a:p>
          <a:p>
            <a:pPr eaLnBrk="1" hangingPunct="1">
              <a:lnSpc>
                <a:spcPct val="100000"/>
              </a:lnSpc>
            </a:pPr>
            <a:endParaRPr lang="it-IT" altLang="it-IT" b="1" dirty="0">
              <a:solidFill>
                <a:schemeClr val="bg1"/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29701" name="Rettangolo 25"/>
          <p:cNvSpPr>
            <a:spLocks noChangeArrowheads="1"/>
          </p:cNvSpPr>
          <p:nvPr/>
        </p:nvSpPr>
        <p:spPr bwMode="auto">
          <a:xfrm>
            <a:off x="407988" y="1196975"/>
            <a:ext cx="5254625" cy="4756150"/>
          </a:xfrm>
          <a:prstGeom prst="rect">
            <a:avLst/>
          </a:prstGeom>
          <a:noFill/>
          <a:ln w="28575" algn="ctr">
            <a:solidFill>
              <a:srgbClr val="F8A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1" name="Rettangolo 20"/>
          <p:cNvSpPr/>
          <p:nvPr/>
        </p:nvSpPr>
        <p:spPr bwMode="auto">
          <a:xfrm>
            <a:off x="587375" y="1363663"/>
            <a:ext cx="4895850" cy="33909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6743700" y="5087938"/>
            <a:ext cx="48974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b="1">
                <a:solidFill>
                  <a:srgbClr val="FFFFFF"/>
                </a:solidFill>
                <a:latin typeface="Gotham Black" panose="02000604040000020004" pitchFamily="50" charset="0"/>
              </a:rPr>
              <a:t>TITOLO DIDASCALIA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it-IT">
                <a:solidFill>
                  <a:schemeClr val="bg1"/>
                </a:solidFill>
                <a:latin typeface="Gotham Black" panose="02000604040000020004" pitchFamily="50" charset="0"/>
                <a:cs typeface="Arial" panose="020B0604020202020204" pitchFamily="34" charset="0"/>
              </a:rPr>
              <a:t>Lorem ipsum dolor sit amet</a:t>
            </a:r>
            <a:endParaRPr lang="it-IT" altLang="it-IT" b="1">
              <a:solidFill>
                <a:schemeClr val="bg1"/>
              </a:solidFill>
              <a:latin typeface="Gotham Black" panose="02000604040000020004" pitchFamily="50" charset="0"/>
              <a:cs typeface="Arial" panose="020B0604020202020204" pitchFamily="34" charset="0"/>
            </a:endParaRPr>
          </a:p>
        </p:txBody>
      </p:sp>
      <p:sp>
        <p:nvSpPr>
          <p:cNvPr id="29704" name="Rettangolo 29"/>
          <p:cNvSpPr>
            <a:spLocks noChangeArrowheads="1"/>
          </p:cNvSpPr>
          <p:nvPr/>
        </p:nvSpPr>
        <p:spPr bwMode="auto">
          <a:xfrm>
            <a:off x="6529388" y="1209675"/>
            <a:ext cx="5254625" cy="4756150"/>
          </a:xfrm>
          <a:prstGeom prst="rect">
            <a:avLst/>
          </a:prstGeom>
          <a:noFill/>
          <a:ln w="28575" algn="ctr">
            <a:solidFill>
              <a:srgbClr val="F8A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1" name="Rettangolo 30"/>
          <p:cNvSpPr/>
          <p:nvPr/>
        </p:nvSpPr>
        <p:spPr bwMode="auto">
          <a:xfrm>
            <a:off x="6708775" y="1377950"/>
            <a:ext cx="4897438" cy="338931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29706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Gruppo 15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29709" name="Immagin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riangolo isoscele 18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3464" y="1957541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839" y="1879989"/>
            <a:ext cx="876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63114" y="3107127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2026" y="3109622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0014" y="3107127"/>
            <a:ext cx="113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8775" y="1377516"/>
            <a:ext cx="4897438" cy="44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206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2376488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9207500" y="1455738"/>
            <a:ext cx="24066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it-IT" altLang="it-IT" sz="2200">
                <a:solidFill>
                  <a:srgbClr val="FFFFFF"/>
                </a:solidFill>
                <a:latin typeface="Gotham Book" panose="02000603040000020004" pitchFamily="2" charset="0"/>
              </a:rPr>
              <a:t>Testo normale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  <a:p>
            <a:pPr algn="just" eaLnBrk="1" hangingPunct="1">
              <a:lnSpc>
                <a:spcPct val="100000"/>
              </a:lnSpc>
            </a:pPr>
            <a:endParaRPr lang="it-IT" altLang="it-IT">
              <a:solidFill>
                <a:srgbClr val="FFFFFF"/>
              </a:solidFill>
              <a:latin typeface="Gotham Black" panose="02000604040000020004" pitchFamily="50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it-IT" altLang="it-IT" sz="2000">
                <a:solidFill>
                  <a:srgbClr val="FFFFFF"/>
                </a:solidFill>
                <a:latin typeface="Gotham Book" panose="02000603040000020004" pitchFamily="2" charset="0"/>
              </a:rPr>
              <a:t>Testo normale</a:t>
            </a:r>
            <a:r>
              <a:rPr lang="it-IT" altLang="it-IT" sz="2000">
                <a:solidFill>
                  <a:srgbClr val="FFFFFF"/>
                </a:solidFill>
                <a:latin typeface="Gotham Black" panose="02000604040000020004" pitchFamily="50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9264650" y="4076700"/>
            <a:ext cx="24066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it-IT" altLang="it-IT" sz="2200">
                <a:solidFill>
                  <a:srgbClr val="FFFFFF"/>
                </a:solidFill>
                <a:latin typeface="Gotham Book" panose="02000603040000020004" pitchFamily="2" charset="0"/>
              </a:rPr>
              <a:t>Testo normale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  <a:p>
            <a:pPr algn="just" eaLnBrk="1" hangingPunct="1">
              <a:lnSpc>
                <a:spcPct val="100000"/>
              </a:lnSpc>
            </a:pPr>
            <a:endParaRPr lang="it-IT" altLang="it-IT">
              <a:solidFill>
                <a:srgbClr val="FFFFFF"/>
              </a:solidFill>
              <a:latin typeface="Gotham Black" panose="02000604040000020004" pitchFamily="50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it-IT" altLang="it-IT" sz="2000">
                <a:solidFill>
                  <a:srgbClr val="FFFFFF"/>
                </a:solidFill>
                <a:latin typeface="Gotham Book" panose="02000603040000020004" pitchFamily="2" charset="0"/>
              </a:rPr>
              <a:t>Testo normale</a:t>
            </a:r>
            <a:r>
              <a:rPr lang="it-IT" altLang="it-IT" sz="2000">
                <a:solidFill>
                  <a:srgbClr val="FFFFFF"/>
                </a:solidFill>
                <a:latin typeface="Gotham Black" panose="02000604040000020004" pitchFamily="50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1512888"/>
            <a:ext cx="4040187" cy="4040187"/>
          </a:xfrm>
          <a:prstGeom prst="rect">
            <a:avLst/>
          </a:prstGeom>
          <a:effectLst>
            <a:outerShdw blurRad="254000" dist="127000" dir="2700000" sx="98000" sy="98000" algn="tl" rotWithShape="0">
              <a:prstClr val="black">
                <a:alpha val="31000"/>
              </a:prstClr>
            </a:outerShdw>
          </a:effectLst>
        </p:spPr>
      </p:pic>
      <p:sp>
        <p:nvSpPr>
          <p:cNvPr id="48136" name="Rectangle 3"/>
          <p:cNvSpPr>
            <a:spLocks noChangeArrowheads="1"/>
          </p:cNvSpPr>
          <p:nvPr/>
        </p:nvSpPr>
        <p:spPr bwMode="auto">
          <a:xfrm>
            <a:off x="432594" y="2644897"/>
            <a:ext cx="3887787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it-IT" altLang="it-IT" sz="2400" dirty="0">
                <a:solidFill>
                  <a:srgbClr val="FFFFFF"/>
                </a:solidFill>
                <a:latin typeface="Gotham Black" panose="02000604040000020004" pitchFamily="50" charset="0"/>
              </a:rPr>
              <a:t>LOCAL FOR LOCAL</a:t>
            </a:r>
          </a:p>
          <a:p>
            <a:pPr algn="ctr" eaLnBrk="1" hangingPunct="1">
              <a:lnSpc>
                <a:spcPct val="100000"/>
              </a:lnSpc>
            </a:pPr>
            <a:r>
              <a:rPr lang="it-IT" altLang="it-IT" sz="2400" dirty="0">
                <a:solidFill>
                  <a:srgbClr val="FFFFFF"/>
                </a:solidFill>
                <a:latin typeface="Gotham Black" panose="02000604040000020004" pitchFamily="50" charset="0"/>
              </a:rPr>
              <a:t>…RIGURDA SOLAMENTE</a:t>
            </a:r>
          </a:p>
          <a:p>
            <a:pPr algn="ctr" eaLnBrk="1" hangingPunct="1">
              <a:lnSpc>
                <a:spcPct val="100000"/>
              </a:lnSpc>
            </a:pPr>
            <a:r>
              <a:rPr lang="it-IT" altLang="it-IT" sz="2400" dirty="0">
                <a:solidFill>
                  <a:srgbClr val="FFFFFF"/>
                </a:solidFill>
                <a:latin typeface="Gotham Black" panose="02000604040000020004" pitchFamily="50" charset="0"/>
              </a:rPr>
              <a:t>IL MEDITERRANEO?</a:t>
            </a:r>
          </a:p>
        </p:txBody>
      </p:sp>
      <p:cxnSp>
        <p:nvCxnSpPr>
          <p:cNvPr id="48138" name="Connettore 1 17"/>
          <p:cNvCxnSpPr>
            <a:cxnSpLocks noChangeShapeType="1"/>
          </p:cNvCxnSpPr>
          <p:nvPr/>
        </p:nvCxnSpPr>
        <p:spPr bwMode="auto">
          <a:xfrm>
            <a:off x="9048750" y="1512888"/>
            <a:ext cx="0" cy="145415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39" name="Connettore 1 20"/>
          <p:cNvCxnSpPr>
            <a:cxnSpLocks noChangeShapeType="1"/>
          </p:cNvCxnSpPr>
          <p:nvPr/>
        </p:nvCxnSpPr>
        <p:spPr bwMode="auto">
          <a:xfrm>
            <a:off x="9048750" y="4191000"/>
            <a:ext cx="0" cy="145415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0" name="Rectangle 3"/>
          <p:cNvSpPr>
            <a:spLocks noChangeArrowheads="1"/>
          </p:cNvSpPr>
          <p:nvPr/>
        </p:nvSpPr>
        <p:spPr bwMode="auto">
          <a:xfrm>
            <a:off x="5664200" y="1500188"/>
            <a:ext cx="24066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it-IT" altLang="it-IT" sz="2200">
                <a:solidFill>
                  <a:srgbClr val="FFFFFF"/>
                </a:solidFill>
                <a:latin typeface="Gotham Book" panose="02000603040000020004" pitchFamily="2" charset="0"/>
              </a:rPr>
              <a:t>Testo normale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  <a:p>
            <a:pPr algn="just" eaLnBrk="1" hangingPunct="1">
              <a:lnSpc>
                <a:spcPct val="100000"/>
              </a:lnSpc>
            </a:pPr>
            <a:endParaRPr lang="it-IT" altLang="it-IT">
              <a:solidFill>
                <a:srgbClr val="FFFFFF"/>
              </a:solidFill>
              <a:latin typeface="Gotham Black" panose="02000604040000020004" pitchFamily="50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it-IT" altLang="it-IT" sz="2000">
                <a:solidFill>
                  <a:srgbClr val="FFFFFF"/>
                </a:solidFill>
                <a:latin typeface="Gotham Book" panose="02000603040000020004" pitchFamily="2" charset="0"/>
              </a:rPr>
              <a:t>Testo normale</a:t>
            </a:r>
            <a:r>
              <a:rPr lang="it-IT" altLang="it-IT" sz="2000">
                <a:solidFill>
                  <a:srgbClr val="FFFFFF"/>
                </a:solidFill>
                <a:latin typeface="Gotham Black" panose="02000604040000020004" pitchFamily="50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</p:txBody>
      </p:sp>
      <p:sp>
        <p:nvSpPr>
          <p:cNvPr id="48141" name="Rectangle 3"/>
          <p:cNvSpPr>
            <a:spLocks noChangeArrowheads="1"/>
          </p:cNvSpPr>
          <p:nvPr/>
        </p:nvSpPr>
        <p:spPr bwMode="auto">
          <a:xfrm>
            <a:off x="5721350" y="4121150"/>
            <a:ext cx="24066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it-IT" altLang="it-IT" sz="2200" dirty="0">
                <a:solidFill>
                  <a:srgbClr val="FFFFFF"/>
                </a:solidFill>
                <a:latin typeface="Gotham Book" panose="02000603040000020004" pitchFamily="2" charset="0"/>
              </a:rPr>
              <a:t>Testo normale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 dirty="0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  <a:p>
            <a:pPr algn="just"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Gotham Black" panose="02000604040000020004" pitchFamily="50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it-IT" altLang="it-IT" sz="2000" dirty="0">
                <a:solidFill>
                  <a:srgbClr val="FFFFFF"/>
                </a:solidFill>
                <a:latin typeface="Gotham Book" panose="02000603040000020004" pitchFamily="2" charset="0"/>
              </a:rPr>
              <a:t>Testo normale</a:t>
            </a:r>
            <a:r>
              <a:rPr lang="it-IT" altLang="it-IT" sz="2000" dirty="0">
                <a:solidFill>
                  <a:srgbClr val="FFFFFF"/>
                </a:solidFill>
                <a:latin typeface="Gotham Black" panose="02000604040000020004" pitchFamily="50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it-IT" altLang="it-IT" dirty="0">
                <a:solidFill>
                  <a:srgbClr val="FFFFFF"/>
                </a:solidFill>
                <a:latin typeface="Gotham Black" panose="02000604040000020004" pitchFamily="50" charset="0"/>
              </a:rPr>
              <a:t>Con grassetto</a:t>
            </a:r>
          </a:p>
        </p:txBody>
      </p:sp>
      <p:cxnSp>
        <p:nvCxnSpPr>
          <p:cNvPr id="48143" name="Connettore 1 24"/>
          <p:cNvCxnSpPr>
            <a:cxnSpLocks noChangeShapeType="1"/>
          </p:cNvCxnSpPr>
          <p:nvPr/>
        </p:nvCxnSpPr>
        <p:spPr bwMode="auto">
          <a:xfrm>
            <a:off x="5505450" y="1557338"/>
            <a:ext cx="0" cy="1455737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44" name="Connettore 1 25"/>
          <p:cNvCxnSpPr>
            <a:cxnSpLocks noChangeShapeType="1"/>
          </p:cNvCxnSpPr>
          <p:nvPr/>
        </p:nvCxnSpPr>
        <p:spPr bwMode="auto">
          <a:xfrm>
            <a:off x="5505450" y="4235450"/>
            <a:ext cx="0" cy="145415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145" name="Immagin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502025"/>
            <a:ext cx="7637462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Immagin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Immagin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8" name="Gruppo 32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48149" name="Immagin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1" name="Triangolo isoscele 35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7850" y="47171"/>
            <a:ext cx="6435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99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382588"/>
            <a:ext cx="12192000" cy="6337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0" name="Rettangolo 29"/>
          <p:cNvSpPr/>
          <p:nvPr/>
        </p:nvSpPr>
        <p:spPr bwMode="auto">
          <a:xfrm flipV="1">
            <a:off x="6073775" y="476250"/>
            <a:ext cx="6096000" cy="6121400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b="1"/>
          </a:p>
        </p:txBody>
      </p:sp>
      <p:sp>
        <p:nvSpPr>
          <p:cNvPr id="19" name="Rettangolo 18"/>
          <p:cNvSpPr/>
          <p:nvPr/>
        </p:nvSpPr>
        <p:spPr bwMode="auto">
          <a:xfrm>
            <a:off x="479425" y="5210175"/>
            <a:ext cx="8204200" cy="854075"/>
          </a:xfrm>
          <a:prstGeom prst="rect">
            <a:avLst/>
          </a:prstGeom>
          <a:solidFill>
            <a:srgbClr val="F8A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792163" y="5437188"/>
            <a:ext cx="46826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Non si vive di solo export!</a:t>
            </a:r>
          </a:p>
        </p:txBody>
      </p:sp>
      <p:sp>
        <p:nvSpPr>
          <p:cNvPr id="31" name="Rettangolo 30"/>
          <p:cNvSpPr/>
          <p:nvPr/>
        </p:nvSpPr>
        <p:spPr bwMode="auto">
          <a:xfrm>
            <a:off x="479425" y="1011238"/>
            <a:ext cx="8204200" cy="401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/>
              <a:t>19/06/17</a:t>
            </a:r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9340850" y="2071688"/>
            <a:ext cx="2546350" cy="37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600" b="1" dirty="0">
                <a:solidFill>
                  <a:srgbClr val="FFFFFF"/>
                </a:solidFill>
                <a:latin typeface="+mn-lt"/>
              </a:rPr>
              <a:t>Fatturato</a:t>
            </a: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2008=100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800" b="1" dirty="0">
                <a:solidFill>
                  <a:schemeClr val="bg1"/>
                </a:solidFill>
                <a:latin typeface="+mn-lt"/>
              </a:rPr>
              <a:t>Nord Est</a:t>
            </a:r>
          </a:p>
          <a:p>
            <a:pPr eaLnBrk="1" hangingPunct="1">
              <a:lnSpc>
                <a:spcPct val="100000"/>
              </a:lnSpc>
            </a:pPr>
            <a:endParaRPr lang="it-IT" altLang="it-IT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200" b="1" dirty="0">
                <a:solidFill>
                  <a:schemeClr val="bg1"/>
                </a:solidFill>
                <a:latin typeface="+mn-lt"/>
              </a:rPr>
              <a:t>Fonte: ns. </a:t>
            </a:r>
            <a:r>
              <a:rPr lang="it-IT" altLang="it-IT" sz="1200" b="1" dirty="0" err="1">
                <a:solidFill>
                  <a:schemeClr val="bg1"/>
                </a:solidFill>
                <a:latin typeface="+mn-lt"/>
              </a:rPr>
              <a:t>elaorazioni</a:t>
            </a:r>
            <a:r>
              <a:rPr lang="it-IT" altLang="it-IT" sz="1200" b="1" dirty="0">
                <a:solidFill>
                  <a:schemeClr val="bg1"/>
                </a:solidFill>
                <a:latin typeface="+mn-lt"/>
              </a:rPr>
              <a:t> su dati Istat</a:t>
            </a: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82" name="Rettangolo 28"/>
          <p:cNvSpPr>
            <a:spLocks noChangeArrowheads="1"/>
          </p:cNvSpPr>
          <p:nvPr/>
        </p:nvSpPr>
        <p:spPr bwMode="auto">
          <a:xfrm>
            <a:off x="9417050" y="2708275"/>
            <a:ext cx="51911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/>
          </a:p>
        </p:txBody>
      </p:sp>
      <p:pic>
        <p:nvPicPr>
          <p:cNvPr id="2868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5" name="Gruppo 14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28686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riangolo isoscele 17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761369"/>
              </p:ext>
            </p:extLst>
          </p:nvPr>
        </p:nvGraphicFramePr>
        <p:xfrm>
          <a:off x="457199" y="992188"/>
          <a:ext cx="822642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574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auto">
          <a:xfrm>
            <a:off x="0" y="382588"/>
            <a:ext cx="12192000" cy="6337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0" name="Rettangolo 29"/>
          <p:cNvSpPr/>
          <p:nvPr/>
        </p:nvSpPr>
        <p:spPr bwMode="auto">
          <a:xfrm flipV="1">
            <a:off x="6073775" y="476250"/>
            <a:ext cx="6096000" cy="6121400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b="1"/>
          </a:p>
        </p:txBody>
      </p:sp>
      <p:sp>
        <p:nvSpPr>
          <p:cNvPr id="19" name="Rettangolo 18"/>
          <p:cNvSpPr/>
          <p:nvPr/>
        </p:nvSpPr>
        <p:spPr bwMode="auto">
          <a:xfrm>
            <a:off x="479425" y="5210175"/>
            <a:ext cx="8204200" cy="854075"/>
          </a:xfrm>
          <a:prstGeom prst="rect">
            <a:avLst/>
          </a:prstGeom>
          <a:solidFill>
            <a:srgbClr val="F8A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792163" y="5437188"/>
            <a:ext cx="4682662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Non si vive di solo export!</a:t>
            </a:r>
          </a:p>
        </p:txBody>
      </p:sp>
      <p:sp>
        <p:nvSpPr>
          <p:cNvPr id="31" name="Rettangolo 30"/>
          <p:cNvSpPr/>
          <p:nvPr/>
        </p:nvSpPr>
        <p:spPr bwMode="auto">
          <a:xfrm>
            <a:off x="479425" y="1011238"/>
            <a:ext cx="8204200" cy="401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/>
              <a:t>19/06/17</a:t>
            </a:r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9340850" y="2071688"/>
            <a:ext cx="2546350" cy="292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600" b="1" dirty="0">
                <a:solidFill>
                  <a:srgbClr val="FFFFFF"/>
                </a:solidFill>
                <a:latin typeface="+mn-lt"/>
              </a:rPr>
              <a:t>Consumi 2017</a:t>
            </a: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200" b="1" dirty="0">
                <a:solidFill>
                  <a:schemeClr val="bg1"/>
                </a:solidFill>
                <a:latin typeface="+mn-lt"/>
              </a:rPr>
              <a:t>Fonte: ISMEA</a:t>
            </a:r>
            <a:endParaRPr lang="it-IT" altLang="it-IT" sz="3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82" name="Rettangolo 28"/>
          <p:cNvSpPr>
            <a:spLocks noChangeArrowheads="1"/>
          </p:cNvSpPr>
          <p:nvPr/>
        </p:nvSpPr>
        <p:spPr bwMode="auto">
          <a:xfrm>
            <a:off x="9442450" y="3259818"/>
            <a:ext cx="423636" cy="45719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/>
          </a:p>
        </p:txBody>
      </p:sp>
      <p:pic>
        <p:nvPicPr>
          <p:cNvPr id="2868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5" name="Gruppo 14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28686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riangolo isoscele 17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3" y="1129267"/>
            <a:ext cx="6953535" cy="38354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870430" y="1813085"/>
            <a:ext cx="5366106" cy="3030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870430" y="2960914"/>
            <a:ext cx="5366105" cy="2989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059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-1200149"/>
            <a:ext cx="12449175" cy="93368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89006" y="4960760"/>
            <a:ext cx="6376426" cy="11452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546" b="1" dirty="0"/>
              <a:t>"</a:t>
            </a:r>
            <a:r>
              <a:rPr lang="it-IT" sz="2546" b="1" dirty="0" err="1"/>
              <a:t>artisans</a:t>
            </a:r>
            <a:r>
              <a:rPr lang="it-IT" sz="2546" b="1" dirty="0"/>
              <a:t> of food in </a:t>
            </a:r>
            <a:r>
              <a:rPr lang="it-IT" sz="2546" b="1" dirty="0" err="1"/>
              <a:t>italy</a:t>
            </a:r>
            <a:r>
              <a:rPr lang="it-IT" sz="2546" b="1" dirty="0"/>
              <a:t>, la </a:t>
            </a:r>
            <a:r>
              <a:rPr lang="it-IT" sz="2546" b="1" dirty="0" err="1"/>
              <a:t>lezionde</a:t>
            </a:r>
            <a:r>
              <a:rPr lang="it-IT" sz="2546" b="1" dirty="0"/>
              <a:t> del cibo” </a:t>
            </a:r>
          </a:p>
          <a:p>
            <a:r>
              <a:rPr lang="it-IT" sz="1432" dirty="0"/>
              <a:t>come evolvono i modelli di business nel settore agroalimentare</a:t>
            </a:r>
          </a:p>
          <a:p>
            <a:endParaRPr lang="it-IT" sz="1432" dirty="0"/>
          </a:p>
          <a:p>
            <a:endParaRPr lang="it-IT" sz="1432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6307" y="1799492"/>
            <a:ext cx="503767" cy="58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200" b="1" dirty="0">
                <a:latin typeface="+mj-lt"/>
              </a:rPr>
              <a:t>3.</a:t>
            </a:r>
          </a:p>
        </p:txBody>
      </p:sp>
      <p:sp>
        <p:nvSpPr>
          <p:cNvPr id="10" name="Rettangolo 15"/>
          <p:cNvSpPr>
            <a:spLocks noChangeArrowheads="1"/>
          </p:cNvSpPr>
          <p:nvPr/>
        </p:nvSpPr>
        <p:spPr bwMode="auto">
          <a:xfrm>
            <a:off x="263525" y="388938"/>
            <a:ext cx="1079500" cy="2247900"/>
          </a:xfrm>
          <a:prstGeom prst="rect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20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latin typeface="+mj-lt"/>
              </a:rPr>
              <a:t>Storie di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latin typeface="+mj-lt"/>
              </a:rPr>
              <a:t>successo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4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ttangolo 40"/>
          <p:cNvSpPr/>
          <p:nvPr/>
        </p:nvSpPr>
        <p:spPr bwMode="auto">
          <a:xfrm>
            <a:off x="1781175" y="3716338"/>
            <a:ext cx="10410825" cy="2882900"/>
          </a:xfrm>
          <a:prstGeom prst="rect">
            <a:avLst/>
          </a:prstGeom>
          <a:solidFill>
            <a:srgbClr val="005996"/>
          </a:solidFill>
          <a:ln w="28575" cap="flat" cmpd="sng" algn="ctr">
            <a:solidFill>
              <a:srgbClr val="0059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sz="2000" b="1"/>
          </a:p>
        </p:txBody>
      </p:sp>
      <p:sp>
        <p:nvSpPr>
          <p:cNvPr id="33" name="Rettangolo 32"/>
          <p:cNvSpPr/>
          <p:nvPr/>
        </p:nvSpPr>
        <p:spPr bwMode="auto">
          <a:xfrm>
            <a:off x="0" y="417513"/>
            <a:ext cx="10488613" cy="2881312"/>
          </a:xfrm>
          <a:prstGeom prst="rect">
            <a:avLst/>
          </a:prstGeom>
          <a:solidFill>
            <a:srgbClr val="005996"/>
          </a:solidFill>
          <a:ln w="28575" cap="flat" cmpd="sng" algn="ctr">
            <a:solidFill>
              <a:srgbClr val="0059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sz="2000" b="1">
                <a:solidFill>
                  <a:srgbClr val="FFFFFF"/>
                </a:solidFill>
              </a:rPr>
              <a:t>L</a:t>
            </a:r>
            <a:endParaRPr lang="it-IT" sz="2000" b="1"/>
          </a:p>
        </p:txBody>
      </p:sp>
      <p:pic>
        <p:nvPicPr>
          <p:cNvPr id="32773" name="Immagin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magin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uppo 35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32788" name="Immagin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0" name="Triangolo isoscele 38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2000" b="1"/>
            </a:p>
          </p:txBody>
        </p:sp>
      </p:grp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473076" y="1085850"/>
            <a:ext cx="3594100" cy="16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C000"/>
              </a:buClr>
              <a:buFont typeface="Calibri" pitchFamily="34" charset="0"/>
              <a:buAutoNum type="arabicPeriod"/>
            </a:pPr>
            <a:r>
              <a:rPr lang="it-IT" altLang="it-IT" sz="2000" b="1" dirty="0">
                <a:solidFill>
                  <a:srgbClr val="FFFFFF"/>
                </a:solidFill>
                <a:latin typeface="+mn-lt"/>
              </a:rPr>
              <a:t>Nord Est: a che punto siamo?</a:t>
            </a:r>
          </a:p>
          <a:p>
            <a:pPr eaLnBrk="1" hangingPunct="1">
              <a:lnSpc>
                <a:spcPct val="100000"/>
              </a:lnSpc>
              <a:buClr>
                <a:srgbClr val="FFC000"/>
              </a:buClr>
              <a:buFont typeface="Calibri" pitchFamily="34" charset="0"/>
              <a:buAutoNum type="arabicPeriod"/>
            </a:pPr>
            <a:endParaRPr lang="it-IT" altLang="it-IT" sz="20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buClr>
                <a:srgbClr val="FFC000"/>
              </a:buClr>
              <a:buFont typeface="Calibri" pitchFamily="34" charset="0"/>
              <a:buAutoNum type="arabicPeriod"/>
            </a:pPr>
            <a:r>
              <a:rPr lang="it-IT" altLang="it-IT" sz="2000" b="1" dirty="0">
                <a:solidFill>
                  <a:srgbClr val="FFFFFF"/>
                </a:solidFill>
                <a:latin typeface="+mn-lt"/>
              </a:rPr>
              <a:t>Il successo dell’Agroindustria</a:t>
            </a:r>
          </a:p>
        </p:txBody>
      </p:sp>
      <p:grpSp>
        <p:nvGrpSpPr>
          <p:cNvPr id="32777" name="Gruppo 8"/>
          <p:cNvGrpSpPr>
            <a:grpSpLocks/>
          </p:cNvGrpSpPr>
          <p:nvPr/>
        </p:nvGrpSpPr>
        <p:grpSpPr bwMode="auto">
          <a:xfrm>
            <a:off x="4173538" y="1006475"/>
            <a:ext cx="7035800" cy="2008358"/>
            <a:chOff x="4173850" y="1006429"/>
            <a:chExt cx="7034718" cy="2009208"/>
          </a:xfrm>
        </p:grpSpPr>
        <p:sp>
          <p:nvSpPr>
            <p:cNvPr id="20" name="Rettangolo 19"/>
            <p:cNvSpPr/>
            <p:nvPr/>
          </p:nvSpPr>
          <p:spPr bwMode="auto">
            <a:xfrm>
              <a:off x="8115006" y="1006429"/>
              <a:ext cx="3093562" cy="195821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sz="2000" b="1"/>
            </a:p>
          </p:txBody>
        </p:sp>
        <p:sp>
          <p:nvSpPr>
            <p:cNvPr id="22" name="Rettangolo 21"/>
            <p:cNvSpPr/>
            <p:nvPr/>
          </p:nvSpPr>
          <p:spPr bwMode="auto">
            <a:xfrm>
              <a:off x="4511935" y="1012782"/>
              <a:ext cx="3093562" cy="194709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sz="2000" b="1"/>
            </a:p>
          </p:txBody>
        </p:sp>
        <p:sp>
          <p:nvSpPr>
            <p:cNvPr id="32786" name="Rettangolo 7"/>
            <p:cNvSpPr>
              <a:spLocks noChangeArrowheads="1"/>
            </p:cNvSpPr>
            <p:nvPr/>
          </p:nvSpPr>
          <p:spPr bwMode="auto">
            <a:xfrm>
              <a:off x="4173850" y="2636912"/>
              <a:ext cx="312858" cy="37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2000" b="1">
                  <a:solidFill>
                    <a:srgbClr val="F8AD1F"/>
                  </a:solidFill>
                </a:rPr>
                <a:t>1</a:t>
              </a:r>
            </a:p>
          </p:txBody>
        </p:sp>
        <p:sp>
          <p:nvSpPr>
            <p:cNvPr id="32787" name="Rettangolo 42"/>
            <p:cNvSpPr>
              <a:spLocks noChangeArrowheads="1"/>
            </p:cNvSpPr>
            <p:nvPr/>
          </p:nvSpPr>
          <p:spPr bwMode="auto">
            <a:xfrm>
              <a:off x="7740237" y="2636912"/>
              <a:ext cx="312858" cy="37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2000" b="1">
                  <a:solidFill>
                    <a:srgbClr val="F8AD1F"/>
                  </a:solidFill>
                </a:rPr>
                <a:t>2</a:t>
              </a:r>
            </a:p>
          </p:txBody>
        </p:sp>
      </p:grpSp>
      <p:grpSp>
        <p:nvGrpSpPr>
          <p:cNvPr id="32778" name="Gruppo 43"/>
          <p:cNvGrpSpPr>
            <a:grpSpLocks/>
          </p:cNvGrpSpPr>
          <p:nvPr/>
        </p:nvGrpSpPr>
        <p:grpSpPr bwMode="auto">
          <a:xfrm>
            <a:off x="571500" y="4108450"/>
            <a:ext cx="7034213" cy="2009665"/>
            <a:chOff x="4173850" y="1006429"/>
            <a:chExt cx="7034718" cy="2008905"/>
          </a:xfrm>
        </p:grpSpPr>
        <p:sp>
          <p:nvSpPr>
            <p:cNvPr id="45" name="Rettangolo 44"/>
            <p:cNvSpPr/>
            <p:nvPr/>
          </p:nvSpPr>
          <p:spPr bwMode="auto">
            <a:xfrm>
              <a:off x="8114308" y="1006429"/>
              <a:ext cx="3094260" cy="195823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sz="2000" b="1"/>
            </a:p>
          </p:txBody>
        </p:sp>
        <p:sp>
          <p:nvSpPr>
            <p:cNvPr id="46" name="Rettangolo 45"/>
            <p:cNvSpPr/>
            <p:nvPr/>
          </p:nvSpPr>
          <p:spPr bwMode="auto">
            <a:xfrm>
              <a:off x="4512012" y="1012777"/>
              <a:ext cx="3094259" cy="194712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sz="2000" b="1"/>
            </a:p>
          </p:txBody>
        </p:sp>
        <p:sp>
          <p:nvSpPr>
            <p:cNvPr id="32782" name="Rettangolo 46"/>
            <p:cNvSpPr>
              <a:spLocks noChangeArrowheads="1"/>
            </p:cNvSpPr>
            <p:nvPr/>
          </p:nvSpPr>
          <p:spPr bwMode="auto">
            <a:xfrm>
              <a:off x="4173850" y="2636912"/>
              <a:ext cx="312928" cy="37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2000" b="1" dirty="0">
                  <a:solidFill>
                    <a:srgbClr val="F8AD1F"/>
                  </a:solidFill>
                </a:rPr>
                <a:t>3</a:t>
              </a:r>
            </a:p>
          </p:txBody>
        </p:sp>
        <p:sp>
          <p:nvSpPr>
            <p:cNvPr id="32783" name="Rettangolo 47"/>
            <p:cNvSpPr>
              <a:spLocks noChangeArrowheads="1"/>
            </p:cNvSpPr>
            <p:nvPr/>
          </p:nvSpPr>
          <p:spPr bwMode="auto">
            <a:xfrm>
              <a:off x="7740237" y="2636912"/>
              <a:ext cx="312928" cy="37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2000" b="1" dirty="0">
                  <a:solidFill>
                    <a:srgbClr val="F8AD1F"/>
                  </a:solidFill>
                </a:rPr>
                <a:t>4</a:t>
              </a:r>
            </a:p>
          </p:txBody>
        </p:sp>
      </p:grpSp>
      <p:sp>
        <p:nvSpPr>
          <p:cNvPr id="32779" name="Rectangle 6"/>
          <p:cNvSpPr>
            <a:spLocks noChangeArrowheads="1"/>
          </p:cNvSpPr>
          <p:nvPr/>
        </p:nvSpPr>
        <p:spPr bwMode="auto">
          <a:xfrm>
            <a:off x="8477180" y="4593042"/>
            <a:ext cx="3014663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Clr>
                <a:srgbClr val="FFC000"/>
              </a:buClr>
              <a:buFont typeface="+mj-lt"/>
              <a:buAutoNum type="arabicPeriod" startAt="3"/>
            </a:pPr>
            <a:r>
              <a:rPr lang="it-IT" altLang="it-IT" sz="2000" b="1" dirty="0">
                <a:solidFill>
                  <a:srgbClr val="FFFFFF"/>
                </a:solidFill>
                <a:latin typeface="+mn-lt"/>
              </a:rPr>
              <a:t>Storie di successo</a:t>
            </a:r>
          </a:p>
          <a:p>
            <a:pPr eaLnBrk="1" hangingPunct="1">
              <a:lnSpc>
                <a:spcPct val="100000"/>
              </a:lnSpc>
              <a:buClr>
                <a:srgbClr val="FFC000"/>
              </a:buClr>
              <a:buFont typeface="Calibri" pitchFamily="34" charset="0"/>
              <a:buAutoNum type="arabicPeriod" startAt="3"/>
            </a:pPr>
            <a:endParaRPr lang="it-IT" altLang="it-IT" sz="20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buClr>
                <a:srgbClr val="FFC000"/>
              </a:buClr>
              <a:buFont typeface="Calibri" pitchFamily="34" charset="0"/>
              <a:buAutoNum type="arabicPeriod" startAt="3"/>
            </a:pPr>
            <a:r>
              <a:rPr lang="it-IT" altLang="it-IT" sz="2000" b="1" dirty="0">
                <a:solidFill>
                  <a:srgbClr val="FFFFFF"/>
                </a:solidFill>
                <a:latin typeface="+mn-lt"/>
              </a:rPr>
              <a:t>Logistica: le evoluzioni in atto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6" y="1012826"/>
            <a:ext cx="1328332" cy="194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" y="4111625"/>
            <a:ext cx="1423493" cy="1960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22" y="4114800"/>
            <a:ext cx="1267143" cy="19494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96" y="1011238"/>
            <a:ext cx="1305727" cy="19284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77" y="1003893"/>
            <a:ext cx="3092450" cy="19621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4493" y="4354479"/>
            <a:ext cx="2995918" cy="1520655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340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6" y="465691"/>
            <a:ext cx="8344922" cy="556328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34819" y="1146077"/>
            <a:ext cx="4840502" cy="875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546" b="1" dirty="0"/>
              <a:t>dal prodotto «medio unico» alla ricerca di un’esperienza autentica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479488" y="1146076"/>
            <a:ext cx="4242154" cy="17189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/>
              <a:t>da grapp</a:t>
            </a:r>
            <a:r>
              <a:rPr lang="it-IT" sz="2228" dirty="0">
                <a:solidFill>
                  <a:srgbClr val="C00000"/>
                </a:solidFill>
              </a:rPr>
              <a:t>a</a:t>
            </a:r>
            <a:r>
              <a:rPr lang="it-IT" sz="2228" dirty="0"/>
              <a:t> a grapp</a:t>
            </a:r>
            <a:r>
              <a:rPr lang="it-IT" sz="2228" dirty="0">
                <a:solidFill>
                  <a:srgbClr val="C00000"/>
                </a:solidFill>
              </a:rPr>
              <a:t>e</a:t>
            </a:r>
            <a:r>
              <a:rPr lang="it-IT" sz="2228" dirty="0"/>
              <a:t>, da miel</a:t>
            </a:r>
            <a:r>
              <a:rPr lang="it-IT" sz="2228" dirty="0">
                <a:solidFill>
                  <a:srgbClr val="FF0000"/>
                </a:solidFill>
              </a:rPr>
              <a:t>e</a:t>
            </a:r>
            <a:r>
              <a:rPr lang="it-IT" sz="2228" dirty="0"/>
              <a:t> a miel</a:t>
            </a:r>
            <a:r>
              <a:rPr lang="it-IT" sz="2228" dirty="0">
                <a:solidFill>
                  <a:srgbClr val="FF0000"/>
                </a:solidFill>
              </a:rPr>
              <a:t>i</a:t>
            </a:r>
            <a:r>
              <a:rPr lang="it-IT" sz="2228" dirty="0"/>
              <a:t>, da birr</a:t>
            </a:r>
            <a:r>
              <a:rPr lang="it-IT" sz="2228" dirty="0">
                <a:solidFill>
                  <a:srgbClr val="FF0000"/>
                </a:solidFill>
              </a:rPr>
              <a:t>a</a:t>
            </a:r>
            <a:r>
              <a:rPr lang="it-IT" sz="2228" dirty="0"/>
              <a:t> a birr</a:t>
            </a:r>
            <a:r>
              <a:rPr lang="it-IT" sz="2228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0067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2" y="701040"/>
            <a:ext cx="6827108" cy="54559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4819" y="1146077"/>
            <a:ext cx="4840502" cy="875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546" b="1" dirty="0"/>
              <a:t>comunicare esperienze complesse </a:t>
            </a:r>
          </a:p>
          <a:p>
            <a:r>
              <a:rPr lang="it-IT" sz="2546" b="1" dirty="0"/>
              <a:t>(e autentiche)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479488" y="1146076"/>
            <a:ext cx="4242154" cy="15347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solidFill>
                  <a:srgbClr val="C00000"/>
                </a:solidFill>
              </a:rPr>
              <a:t>autenticità</a:t>
            </a:r>
            <a:r>
              <a:rPr lang="it-IT" sz="2228" dirty="0"/>
              <a:t>: diversità locale, unicità del contesto sociale e culturale, territorio</a:t>
            </a:r>
          </a:p>
          <a:p>
            <a:pPr marL="0" indent="0">
              <a:buNone/>
            </a:pPr>
            <a:r>
              <a:rPr lang="it-IT" sz="2228" dirty="0"/>
              <a:t>Opportunità per il food in Italy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479488" y="2739896"/>
            <a:ext cx="4242154" cy="15347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solidFill>
                  <a:srgbClr val="C00000"/>
                </a:solidFill>
              </a:rPr>
              <a:t>esperienze dirette</a:t>
            </a:r>
            <a:r>
              <a:rPr lang="it-IT" sz="2228" dirty="0"/>
              <a:t>, cuochi, ristoranti, scuole di cucina, co-marketing e food blogger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479488" y="4333717"/>
            <a:ext cx="4242154" cy="15347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solidFill>
                  <a:srgbClr val="C00000"/>
                </a:solidFill>
              </a:rPr>
              <a:t>nuovi </a:t>
            </a:r>
            <a:r>
              <a:rPr lang="it-IT" sz="2228" dirty="0"/>
              <a:t>strumenti, nuove figure professionali</a:t>
            </a:r>
          </a:p>
        </p:txBody>
      </p:sp>
    </p:spTree>
    <p:extLst>
      <p:ext uri="{BB962C8B-B14F-4D97-AF65-F5344CB8AC3E}">
        <p14:creationId xmlns:p14="http://schemas.microsoft.com/office/powerpoint/2010/main" val="232973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7" y="701040"/>
            <a:ext cx="4120298" cy="545592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096001" y="1127662"/>
            <a:ext cx="4588807" cy="8758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546" b="1" dirty="0">
                <a:latin typeface="+mj-lt"/>
              </a:rPr>
              <a:t>la distribuzione: tra la </a:t>
            </a:r>
            <a:r>
              <a:rPr lang="it-IT" sz="2546" b="1" dirty="0" err="1">
                <a:latin typeface="+mj-lt"/>
              </a:rPr>
              <a:t>gdo</a:t>
            </a:r>
            <a:r>
              <a:rPr lang="it-IT" sz="2546" b="1" dirty="0">
                <a:latin typeface="+mj-lt"/>
              </a:rPr>
              <a:t> e l’e-commerce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442656" y="2131367"/>
            <a:ext cx="4242154" cy="182941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latin typeface="+mj-lt"/>
              </a:rPr>
              <a:t>GDO </a:t>
            </a:r>
            <a:r>
              <a:rPr lang="it-IT" sz="2228" dirty="0">
                <a:solidFill>
                  <a:srgbClr val="C00000"/>
                </a:solidFill>
                <a:latin typeface="+mj-lt"/>
              </a:rPr>
              <a:t>sì</a:t>
            </a:r>
            <a:r>
              <a:rPr lang="it-IT" sz="2228" dirty="0">
                <a:latin typeface="+mj-lt"/>
              </a:rPr>
              <a:t>, GDO </a:t>
            </a:r>
            <a:r>
              <a:rPr lang="it-IT" sz="2228" dirty="0">
                <a:solidFill>
                  <a:srgbClr val="C00000"/>
                </a:solidFill>
                <a:latin typeface="+mj-lt"/>
              </a:rPr>
              <a:t>no</a:t>
            </a:r>
          </a:p>
          <a:p>
            <a:pPr marL="0" indent="0">
              <a:buNone/>
            </a:pPr>
            <a:r>
              <a:rPr lang="it-IT" sz="2228" dirty="0">
                <a:latin typeface="+mj-lt"/>
              </a:rPr>
              <a:t>la marca, </a:t>
            </a:r>
          </a:p>
          <a:p>
            <a:pPr marL="0" indent="0">
              <a:buNone/>
            </a:pPr>
            <a:r>
              <a:rPr lang="it-IT" sz="2228" dirty="0">
                <a:latin typeface="+mj-lt"/>
              </a:rPr>
              <a:t>la proposta di valore  </a:t>
            </a:r>
          </a:p>
          <a:p>
            <a:pPr marL="0" indent="0">
              <a:buNone/>
            </a:pPr>
            <a:r>
              <a:rPr lang="it-IT" sz="2228" dirty="0">
                <a:latin typeface="+mj-lt"/>
              </a:rPr>
              <a:t>i servizi ad alto valore aggiunto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442656" y="4107500"/>
            <a:ext cx="4242154" cy="182941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latin typeface="+mj-lt"/>
              </a:rPr>
              <a:t>e-commerce</a:t>
            </a:r>
          </a:p>
          <a:p>
            <a:pPr marL="0" indent="0">
              <a:buNone/>
            </a:pPr>
            <a:r>
              <a:rPr lang="it-IT" sz="2228" dirty="0">
                <a:latin typeface="+mj-lt"/>
              </a:rPr>
              <a:t>…per raggiungere aree scoperte</a:t>
            </a:r>
          </a:p>
          <a:p>
            <a:pPr marL="0" indent="0">
              <a:buNone/>
            </a:pPr>
            <a:r>
              <a:rPr lang="it-IT" sz="2228" dirty="0">
                <a:latin typeface="+mj-lt"/>
              </a:rPr>
              <a:t>…per rendere accessibili gamme di prodotto molto articolate</a:t>
            </a:r>
          </a:p>
        </p:txBody>
      </p:sp>
    </p:spTree>
    <p:extLst>
      <p:ext uri="{BB962C8B-B14F-4D97-AF65-F5344CB8AC3E}">
        <p14:creationId xmlns:p14="http://schemas.microsoft.com/office/powerpoint/2010/main" val="150732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72" y="701040"/>
            <a:ext cx="8002020" cy="533468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34819" y="1146076"/>
            <a:ext cx="4840502" cy="48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546" dirty="0">
                <a:latin typeface="+mj-lt"/>
              </a:rPr>
              <a:t>la lezione del food</a:t>
            </a:r>
            <a:endParaRPr lang="it-IT" sz="2546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479488" y="1146076"/>
            <a:ext cx="4242154" cy="15347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latin typeface="+mj-lt"/>
              </a:rPr>
              <a:t>equilibrio tra tecnologia e artigianato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479488" y="2823522"/>
            <a:ext cx="4242154" cy="15347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latin typeface="+mj-lt"/>
              </a:rPr>
              <a:t>capacità di offrire (e comunicare) prodotti personalizzati a scala limitata</a:t>
            </a:r>
          </a:p>
        </p:txBody>
      </p:sp>
    </p:spTree>
    <p:extLst>
      <p:ext uri="{BB962C8B-B14F-4D97-AF65-F5344CB8AC3E}">
        <p14:creationId xmlns:p14="http://schemas.microsoft.com/office/powerpoint/2010/main" val="169879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68" y="0"/>
            <a:ext cx="9085104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34820" y="1146076"/>
            <a:ext cx="3551337" cy="48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546" dirty="0">
                <a:latin typeface="+mj-lt"/>
              </a:rPr>
              <a:t>la lezione del food - 2</a:t>
            </a:r>
            <a:endParaRPr lang="it-IT" sz="2546" b="1" dirty="0">
              <a:latin typeface="+mj-lt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534820" y="2056336"/>
            <a:ext cx="2136243" cy="29173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28" dirty="0">
                <a:latin typeface="+mj-lt"/>
              </a:rPr>
              <a:t>capacità di porsi in sintonia col cliente, anche attraverso le più recenti tecnologie di comunicazione e distribuzione</a:t>
            </a:r>
          </a:p>
        </p:txBody>
      </p:sp>
    </p:spTree>
    <p:extLst>
      <p:ext uri="{BB962C8B-B14F-4D97-AF65-F5344CB8AC3E}">
        <p14:creationId xmlns:p14="http://schemas.microsoft.com/office/powerpoint/2010/main" val="44165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3016406" cy="20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Le evoluzioni in atto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Impatto sulla logistica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25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31" y="1366216"/>
            <a:ext cx="7012720" cy="41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2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Trasporto via mare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Merce imbarcata e sbarcata 2015</a:t>
            </a: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Prodotti agricoli della caccia e della pesca, prodotti alimentari, bevande e tabacchi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26</a:t>
            </a:fld>
            <a:endParaRPr lang="it-IT"/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318413"/>
              </p:ext>
            </p:extLst>
          </p:nvPr>
        </p:nvGraphicFramePr>
        <p:xfrm>
          <a:off x="5046663" y="812006"/>
          <a:ext cx="6900498" cy="553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8352637" y="1405897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Quasi il 25% sul totale dei volumi </a:t>
            </a:r>
          </a:p>
          <a:p>
            <a:r>
              <a:rPr lang="it-IT" sz="1600" dirty="0"/>
              <a:t>Italiani transita per i porti </a:t>
            </a:r>
          </a:p>
          <a:p>
            <a:r>
              <a:rPr lang="it-IT" sz="1600" dirty="0"/>
              <a:t>del Nord Adriatico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60524" y="5464029"/>
            <a:ext cx="2747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chemeClr val="bg1"/>
                </a:solidFill>
              </a:rPr>
              <a:t>Fonte: ns. elaborazioni su dati Istat</a:t>
            </a:r>
          </a:p>
        </p:txBody>
      </p:sp>
    </p:spTree>
    <p:extLst>
      <p:ext uri="{BB962C8B-B14F-4D97-AF65-F5344CB8AC3E}">
        <p14:creationId xmlns:p14="http://schemas.microsoft.com/office/powerpoint/2010/main" val="109895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29" y="832882"/>
            <a:ext cx="9750451" cy="515374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53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Traffico strada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Territorio di scarico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TRENTINO ALTO ADIGE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Merce trasportata</a:t>
            </a: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2015</a:t>
            </a:r>
          </a:p>
          <a:p>
            <a:pPr>
              <a:lnSpc>
                <a:spcPct val="100000"/>
              </a:lnSpc>
            </a:pPr>
            <a:r>
              <a:rPr lang="it-IT" altLang="it-IT" sz="1600" dirty="0">
                <a:solidFill>
                  <a:srgbClr val="FFFFFF"/>
                </a:solidFill>
                <a:latin typeface="+mn-lt"/>
              </a:rPr>
              <a:t>Prodotti agricoli della caccia e della pesca, prodotti alimentari, bevande e tabacchi</a:t>
            </a:r>
            <a:endParaRPr lang="it-IT" altLang="it-IT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554639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27</a:t>
            </a:fld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660524" y="5464029"/>
            <a:ext cx="2747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chemeClr val="bg1"/>
                </a:solidFill>
              </a:rPr>
              <a:t>Fonte: ns. elaborazioni su dati Istat</a:t>
            </a:r>
          </a:p>
        </p:txBody>
      </p:sp>
    </p:spTree>
    <p:extLst>
      <p:ext uri="{BB962C8B-B14F-4D97-AF65-F5344CB8AC3E}">
        <p14:creationId xmlns:p14="http://schemas.microsoft.com/office/powerpoint/2010/main" val="2074353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88" y="852128"/>
            <a:ext cx="9935962" cy="515374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53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Traffico strada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Territorio di scarico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VENETO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Merce trasportata</a:t>
            </a: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2015</a:t>
            </a:r>
          </a:p>
          <a:p>
            <a:pPr>
              <a:lnSpc>
                <a:spcPct val="100000"/>
              </a:lnSpc>
            </a:pPr>
            <a:r>
              <a:rPr lang="it-IT" altLang="it-IT" sz="1600" dirty="0">
                <a:solidFill>
                  <a:srgbClr val="FFFFFF"/>
                </a:solidFill>
                <a:latin typeface="+mn-lt"/>
              </a:rPr>
              <a:t>Prodotti agricoli della caccia e della pesca, prodotti alimentari, bevande e tabacchi</a:t>
            </a:r>
            <a:endParaRPr lang="it-IT" altLang="it-IT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28</a:t>
            </a:fld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660524" y="5464029"/>
            <a:ext cx="2747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chemeClr val="bg1"/>
                </a:solidFill>
              </a:rPr>
              <a:t>Fonte: ns. elaborazioni su dati Istat</a:t>
            </a:r>
          </a:p>
        </p:txBody>
      </p:sp>
    </p:spTree>
    <p:extLst>
      <p:ext uri="{BB962C8B-B14F-4D97-AF65-F5344CB8AC3E}">
        <p14:creationId xmlns:p14="http://schemas.microsoft.com/office/powerpoint/2010/main" val="3990786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88" y="852128"/>
            <a:ext cx="9935962" cy="515374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53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Traffico strada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Territorio di scarico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FRIULI VENEZIA GIULIA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it-IT" altLang="it-IT" sz="1600" b="1">
                <a:solidFill>
                  <a:srgbClr val="FFFFFF"/>
                </a:solidFill>
                <a:latin typeface="+mn-lt"/>
              </a:rPr>
              <a:t>Merce </a:t>
            </a: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trasportata</a:t>
            </a:r>
          </a:p>
          <a:p>
            <a:pPr>
              <a:lnSpc>
                <a:spcPct val="100000"/>
              </a:lnSpc>
            </a:pPr>
            <a:r>
              <a:rPr lang="it-IT" altLang="it-IT" sz="1600" b="1" dirty="0">
                <a:solidFill>
                  <a:srgbClr val="FFFFFF"/>
                </a:solidFill>
                <a:latin typeface="+mn-lt"/>
              </a:rPr>
              <a:t>2015</a:t>
            </a:r>
          </a:p>
          <a:p>
            <a:pPr>
              <a:lnSpc>
                <a:spcPct val="100000"/>
              </a:lnSpc>
            </a:pPr>
            <a:r>
              <a:rPr lang="it-IT" altLang="it-IT" sz="1600" dirty="0">
                <a:solidFill>
                  <a:srgbClr val="FFFFFF"/>
                </a:solidFill>
                <a:latin typeface="+mn-lt"/>
              </a:rPr>
              <a:t>Prodotti agricoli della caccia e della pesca, prodotti alimentari, bevande e tabacchi</a:t>
            </a:r>
            <a:endParaRPr lang="it-IT" altLang="it-IT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536950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29</a:t>
            </a:fld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660524" y="5464029"/>
            <a:ext cx="2747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chemeClr val="bg1"/>
                </a:solidFill>
              </a:rPr>
              <a:t>Fonte: ns. elaborazioni su dati Istat</a:t>
            </a:r>
          </a:p>
        </p:txBody>
      </p:sp>
    </p:spTree>
    <p:extLst>
      <p:ext uri="{BB962C8B-B14F-4D97-AF65-F5344CB8AC3E}">
        <p14:creationId xmlns:p14="http://schemas.microsoft.com/office/powerpoint/2010/main" val="112632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2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Nord Est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A che punto siamo?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400" b="1" dirty="0">
                <a:solidFill>
                  <a:srgbClr val="FFFFFF"/>
                </a:solidFill>
                <a:latin typeface="+mj-lt"/>
              </a:rPr>
              <a:t>ANDAMENTO DEL PIL 2000-2016*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000" b="1" dirty="0">
                <a:solidFill>
                  <a:srgbClr val="FFFFFF"/>
                </a:solidFill>
                <a:latin typeface="+mj-lt"/>
              </a:rPr>
              <a:t>*previsioni</a:t>
            </a: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31" y="746752"/>
            <a:ext cx="6296119" cy="5609598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563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93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Le evoluzioni in atto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I CANALI DI DISTRIBUZIONE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rgbClr val="FFFFFF"/>
                </a:solidFill>
                <a:latin typeface="+mj-lt"/>
              </a:rPr>
              <a:t>Fonte: Fondazione Nord Est – </a:t>
            </a:r>
            <a:r>
              <a:rPr lang="it-IT" altLang="it-IT" sz="1200" b="1" dirty="0" err="1">
                <a:solidFill>
                  <a:srgbClr val="FFFFFF"/>
                </a:solidFill>
                <a:latin typeface="+mj-lt"/>
              </a:rPr>
              <a:t>FriulAdria</a:t>
            </a:r>
            <a:r>
              <a:rPr lang="it-IT" altLang="it-IT" sz="1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it-IT" altLang="it-IT" sz="1200" b="1" dirty="0" err="1">
                <a:solidFill>
                  <a:srgbClr val="FFFFFF"/>
                </a:solidFill>
                <a:latin typeface="+mj-lt"/>
              </a:rPr>
              <a:t>Crédit</a:t>
            </a:r>
            <a:r>
              <a:rPr lang="it-IT" altLang="it-IT" sz="1200" b="1" dirty="0">
                <a:solidFill>
                  <a:srgbClr val="FFFFFF"/>
                </a:solidFill>
                <a:latin typeface="+mj-lt"/>
              </a:rPr>
              <a:t> Agricole (aprile 2013, n. casi 722)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30</a:t>
            </a:fld>
            <a:endParaRPr lang="it-IT"/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val="4091474152"/>
              </p:ext>
            </p:extLst>
          </p:nvPr>
        </p:nvGraphicFramePr>
        <p:xfrm>
          <a:off x="4903788" y="850875"/>
          <a:ext cx="7168607" cy="525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186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43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Le evoluzioni in atto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COME SI RAGGIUNGE IL CONSUMATORE FINALE</a:t>
            </a: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altLang="it-IT" sz="1200" b="1" dirty="0">
                <a:solidFill>
                  <a:srgbClr val="FFFFFF"/>
                </a:solidFill>
                <a:latin typeface="+mj-lt"/>
              </a:rPr>
              <a:t>Fonte: Fondazione Nord Est – </a:t>
            </a:r>
            <a:r>
              <a:rPr lang="it-IT" altLang="it-IT" sz="1200" b="1" dirty="0" err="1">
                <a:solidFill>
                  <a:srgbClr val="FFFFFF"/>
                </a:solidFill>
                <a:latin typeface="+mj-lt"/>
              </a:rPr>
              <a:t>FriulAdria</a:t>
            </a:r>
            <a:r>
              <a:rPr lang="it-IT" altLang="it-IT" sz="1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it-IT" altLang="it-IT" sz="1200" b="1" dirty="0" err="1">
                <a:solidFill>
                  <a:srgbClr val="FFFFFF"/>
                </a:solidFill>
                <a:latin typeface="+mj-lt"/>
              </a:rPr>
              <a:t>Crédit</a:t>
            </a:r>
            <a:r>
              <a:rPr lang="it-IT" altLang="it-IT" sz="1200" b="1" dirty="0">
                <a:solidFill>
                  <a:srgbClr val="FFFFFF"/>
                </a:solidFill>
                <a:latin typeface="+mj-lt"/>
              </a:rPr>
              <a:t> Agricole (aprile 2013, n. casi 722)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 dirty="0">
                  <a:solidFill>
                    <a:srgbClr val="FFFFFF"/>
                  </a:solidFill>
                  <a:latin typeface="+mj-lt"/>
                </a:rPr>
                <a:t>4.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31</a:t>
            </a:fld>
            <a:endParaRPr lang="it-IT"/>
          </a:p>
        </p:txBody>
      </p:sp>
      <p:graphicFrame>
        <p:nvGraphicFramePr>
          <p:cNvPr id="15" name="Grafic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78847"/>
              </p:ext>
            </p:extLst>
          </p:nvPr>
        </p:nvGraphicFramePr>
        <p:xfrm>
          <a:off x="4966048" y="818368"/>
          <a:ext cx="7036899" cy="556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3664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 bwMode="auto">
          <a:xfrm rot="10800000">
            <a:off x="0" y="611188"/>
            <a:ext cx="12192000" cy="2386012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3406" y="883960"/>
            <a:ext cx="11129169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Nel 2016 si è osservata una crescita tendenziale pari a circa 1,5 miliardi di euro (+24%) dell’export digitale italiano, che arriva così a quota 7,5 miliardi, quasi il 6% dell’export totale di beni di consumo</a:t>
            </a:r>
          </a:p>
        </p:txBody>
      </p:sp>
      <p:pic>
        <p:nvPicPr>
          <p:cNvPr id="19461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uppo 18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19467" name="Immagin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riangolo isoscele 21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grpSp>
        <p:nvGrpSpPr>
          <p:cNvPr id="19464" name="Gruppo 1"/>
          <p:cNvGrpSpPr>
            <a:grpSpLocks/>
          </p:cNvGrpSpPr>
          <p:nvPr/>
        </p:nvGrpSpPr>
        <p:grpSpPr bwMode="auto">
          <a:xfrm>
            <a:off x="554038" y="2203450"/>
            <a:ext cx="11158537" cy="3656013"/>
            <a:chOff x="-1824880" y="1520602"/>
            <a:chExt cx="13624223" cy="4464495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5125819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sz="3200"/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-1824880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sz="3200"/>
            </a:p>
          </p:txBody>
        </p:sp>
      </p:grpSp>
      <p:sp>
        <p:nvSpPr>
          <p:cNvPr id="6" name="Rettangolo 5"/>
          <p:cNvSpPr/>
          <p:nvPr/>
        </p:nvSpPr>
        <p:spPr>
          <a:xfrm>
            <a:off x="6573838" y="2866291"/>
            <a:ext cx="48736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Fashion e Food sono anche i settori che sperimentano i più alti tassi di crescita (+32% nel 2016).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54038" y="5944601"/>
            <a:ext cx="160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altLang="it-IT" b="1" dirty="0">
                <a:latin typeface="+mj-lt"/>
              </a:rPr>
              <a:t>Fonte: ITA 2017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81" y="2246992"/>
            <a:ext cx="4594018" cy="3594902"/>
          </a:xfrm>
          <a:prstGeom prst="rect">
            <a:avLst/>
          </a:prstGeom>
        </p:spPr>
      </p:pic>
      <p:sp>
        <p:nvSpPr>
          <p:cNvPr id="1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413675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 bwMode="auto">
          <a:xfrm>
            <a:off x="4839494" y="1519477"/>
            <a:ext cx="6673850" cy="371823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/>
              <a:t>Da ottobre nel </a:t>
            </a:r>
            <a:r>
              <a:rPr lang="it-IT" dirty="0" err="1"/>
              <a:t>retail</a:t>
            </a:r>
            <a:r>
              <a:rPr lang="it-IT" dirty="0"/>
              <a:t> sono stati cancellati, mese dopo mese, centomila posti di lavoro.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/>
              <a:t>In 15 anni il comparto ha perso un quarto dei dipendenti.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it-IT" dirty="0"/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/>
              <a:t>Avanzata inesorabile della tecnologia, incarnata dall’esplosione del commercio elettronico e di suoi protagonisti quali Amazon.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dirty="0"/>
              <a:t>Aggravata da fattori specifici quali gli eccessi di costruzione di grandi centri commerciali - gli Usa hanno il 40% in più di spazio per shopping del Canada, cinque volte quello inglese e dieci volte quello tedesco - e da cambiamenti nelle abitudini di spesa dei consumatori.</a:t>
            </a:r>
          </a:p>
        </p:txBody>
      </p:sp>
      <p:sp>
        <p:nvSpPr>
          <p:cNvPr id="11" name="Rettangolo 10"/>
          <p:cNvSpPr/>
          <p:nvPr/>
        </p:nvSpPr>
        <p:spPr bwMode="auto">
          <a:xfrm rot="10800000">
            <a:off x="0" y="611188"/>
            <a:ext cx="4160838" cy="6130925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dirty="0"/>
              <a:t>LA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14363" y="1584325"/>
            <a:ext cx="3546475" cy="410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USA: LA CRISI DEI MALL</a:t>
            </a:r>
          </a:p>
          <a:p>
            <a:pPr eaLnBrk="1" hangingPunct="1">
              <a:lnSpc>
                <a:spcPct val="100000"/>
              </a:lnSpc>
            </a:pPr>
            <a:endParaRPr lang="it-IT" altLang="it-IT" sz="2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Tecnologia (e-commerce)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Cambiamento nelle abitudini dei consumatori</a:t>
            </a: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5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414" name="Rettangolo 15"/>
          <p:cNvSpPr>
            <a:spLocks noChangeArrowheads="1"/>
          </p:cNvSpPr>
          <p:nvPr/>
        </p:nvSpPr>
        <p:spPr bwMode="auto">
          <a:xfrm>
            <a:off x="642938" y="4416425"/>
            <a:ext cx="2933700" cy="476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7415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uppo 18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17418" name="Immagin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riangolo isoscele 21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494" y="860498"/>
            <a:ext cx="6673849" cy="5584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494" y="4905616"/>
            <a:ext cx="6673850" cy="1306775"/>
          </a:xfrm>
          <a:prstGeom prst="rect">
            <a:avLst/>
          </a:prstGeom>
        </p:spPr>
      </p:pic>
      <p:sp>
        <p:nvSpPr>
          <p:cNvPr id="15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9305925" y="6553200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6624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Immagin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Immagin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6" name="Gruppo 44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66567" name="Immagin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9" name="Triangolo isoscele 47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3472369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31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Nord Est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A che punto siamo?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400" b="1" dirty="0">
                <a:solidFill>
                  <a:srgbClr val="FFFFFF"/>
                </a:solidFill>
                <a:latin typeface="+mj-lt"/>
              </a:rPr>
              <a:t>CRESCITA LENTA PER CONSUMI E INVESTIMENTI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altLang="it-IT" sz="1000" b="1" dirty="0">
                <a:solidFill>
                  <a:srgbClr val="FFFFFF"/>
                </a:solidFill>
                <a:latin typeface="+mj-lt"/>
              </a:rPr>
              <a:t>Componenti della domanda interna</a:t>
            </a:r>
          </a:p>
          <a:p>
            <a:pPr>
              <a:lnSpc>
                <a:spcPct val="100000"/>
              </a:lnSpc>
            </a:pPr>
            <a:r>
              <a:rPr lang="it-IT" altLang="it-IT" sz="1000" b="1" dirty="0">
                <a:solidFill>
                  <a:srgbClr val="FFFFFF"/>
                </a:solidFill>
                <a:latin typeface="+mj-lt"/>
              </a:rPr>
              <a:t>2007=100</a:t>
            </a: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795338"/>
            <a:ext cx="6812161" cy="544972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92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27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Nord Est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A che punto siamo?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400" b="1" dirty="0">
                <a:solidFill>
                  <a:srgbClr val="FFFFFF"/>
                </a:solidFill>
                <a:latin typeface="+mj-lt"/>
              </a:rPr>
              <a:t>L’EXPORT CONTINUA A CRESCERE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altLang="it-IT" sz="1000" b="1" dirty="0">
                <a:solidFill>
                  <a:srgbClr val="FFFFFF"/>
                </a:solidFill>
                <a:latin typeface="+mj-lt"/>
              </a:rPr>
              <a:t>Esportazioni miliardi di euro</a:t>
            </a: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913" y="722161"/>
            <a:ext cx="5425281" cy="564688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305925" y="6565232"/>
            <a:ext cx="2438400" cy="228600"/>
          </a:xfrm>
        </p:spPr>
        <p:txBody>
          <a:bodyPr/>
          <a:lstStyle/>
          <a:p>
            <a:fld id="{1D0DCB5E-DE6F-4703-9A12-E241DD7A7A22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163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27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Nord Est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A che punto siamo?</a:t>
            </a: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r>
              <a:rPr lang="it-IT" altLang="it-IT" sz="1400" b="1" dirty="0">
                <a:solidFill>
                  <a:srgbClr val="FFFFFF"/>
                </a:solidFill>
                <a:latin typeface="+mj-lt"/>
              </a:rPr>
              <a:t>UNA POPOLAZIONE CHE INVECCHIA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000" b="1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altLang="it-IT" sz="1000" b="1" dirty="0" err="1">
                <a:solidFill>
                  <a:srgbClr val="FFFFFF"/>
                </a:solidFill>
                <a:latin typeface="+mj-lt"/>
              </a:rPr>
              <a:t>Inidce</a:t>
            </a:r>
            <a:r>
              <a:rPr lang="it-IT" altLang="it-IT" sz="1000" b="1" dirty="0">
                <a:solidFill>
                  <a:srgbClr val="FFFFFF"/>
                </a:solidFill>
                <a:latin typeface="+mj-lt"/>
              </a:rPr>
              <a:t> di vecchiaia</a:t>
            </a:r>
          </a:p>
        </p:txBody>
      </p:sp>
      <p:sp>
        <p:nvSpPr>
          <p:cNvPr id="9222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9223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9230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9231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788" y="1686796"/>
            <a:ext cx="7408861" cy="3341533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3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7" name="Rettangolo 16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81" y="881039"/>
            <a:ext cx="7343775" cy="5462714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172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Invecchiamento della popolazione</a:t>
            </a: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20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22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7</a:t>
            </a:fld>
            <a:endParaRPr lang="it-IT"/>
          </a:p>
        </p:txBody>
      </p:sp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2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7" name="Rettangolo 16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172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j-lt"/>
              </a:rPr>
              <a:t>Invecchiamento della popolazione</a:t>
            </a: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20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22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7" y="728351"/>
            <a:ext cx="6240462" cy="5567674"/>
          </a:xfrm>
          <a:prstGeom prst="rect">
            <a:avLst/>
          </a:prstGeom>
        </p:spPr>
      </p:pic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6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uppo 20"/>
          <p:cNvGrpSpPr>
            <a:grpSpLocks/>
          </p:cNvGrpSpPr>
          <p:nvPr/>
        </p:nvGrpSpPr>
        <p:grpSpPr bwMode="auto">
          <a:xfrm>
            <a:off x="0" y="6381750"/>
            <a:ext cx="12191999" cy="503238"/>
            <a:chOff x="0" y="6381328"/>
            <a:chExt cx="12192000" cy="504056"/>
          </a:xfrm>
        </p:grpSpPr>
        <p:pic>
          <p:nvPicPr>
            <p:cNvPr id="9227" name="Immagin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381328"/>
              <a:ext cx="12192000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riangolo isoscele 19"/>
            <p:cNvSpPr>
              <a:spLocks noChangeArrowheads="1"/>
            </p:cNvSpPr>
            <p:nvPr/>
          </p:nvSpPr>
          <p:spPr bwMode="auto">
            <a:xfrm rot="5400000">
              <a:off x="11315125" y="6616139"/>
              <a:ext cx="142142" cy="12253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7" name="Rettangolo 16"/>
          <p:cNvSpPr/>
          <p:nvPr/>
        </p:nvSpPr>
        <p:spPr bwMode="auto">
          <a:xfrm>
            <a:off x="0" y="549275"/>
            <a:ext cx="4783138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660525" y="1800225"/>
            <a:ext cx="2747963" cy="272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400" b="1" dirty="0">
                <a:solidFill>
                  <a:srgbClr val="FFFFFF"/>
                </a:solidFill>
                <a:latin typeface="+mn-lt"/>
              </a:rPr>
              <a:t>L’Italia che emigra</a:t>
            </a:r>
            <a:endParaRPr lang="it-IT" altLang="it-IT" sz="22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22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n-lt"/>
            </a:endParaRPr>
          </a:p>
          <a:p>
            <a:r>
              <a:rPr lang="it-IT" sz="1400" b="1" dirty="0">
                <a:solidFill>
                  <a:schemeClr val="bg1"/>
                </a:solidFill>
                <a:latin typeface="+mn-lt"/>
              </a:rPr>
              <a:t>Nord Est</a:t>
            </a:r>
          </a:p>
          <a:p>
            <a:r>
              <a:rPr lang="it-IT" sz="1400" b="1" dirty="0">
                <a:solidFill>
                  <a:schemeClr val="bg1"/>
                </a:solidFill>
                <a:latin typeface="+mn-lt"/>
              </a:rPr>
              <a:t>Saldo iscritti-cancellati per l’estero 2002-2015</a:t>
            </a:r>
          </a:p>
          <a:p>
            <a:pPr eaLnBrk="1" hangingPunct="1">
              <a:lnSpc>
                <a:spcPct val="100000"/>
              </a:lnSpc>
            </a:pPr>
            <a:endParaRPr lang="it-IT" altLang="it-IT" sz="1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ttangolo 11"/>
          <p:cNvSpPr>
            <a:spLocks noChangeArrowheads="1"/>
          </p:cNvSpPr>
          <p:nvPr/>
        </p:nvSpPr>
        <p:spPr bwMode="auto">
          <a:xfrm>
            <a:off x="1781175" y="32845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j-lt"/>
            </a:endParaRPr>
          </a:p>
        </p:txBody>
      </p:sp>
      <p:grpSp>
        <p:nvGrpSpPr>
          <p:cNvPr id="20" name="Gruppo 21"/>
          <p:cNvGrpSpPr>
            <a:grpSpLocks/>
          </p:cNvGrpSpPr>
          <p:nvPr/>
        </p:nvGrpSpPr>
        <p:grpSpPr bwMode="auto">
          <a:xfrm>
            <a:off x="263525" y="388938"/>
            <a:ext cx="1079500" cy="2247900"/>
            <a:chOff x="263352" y="388718"/>
            <a:chExt cx="1080120" cy="2248194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66308" y="1799456"/>
              <a:ext cx="504056" cy="583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it-IT" altLang="it-IT" sz="3200" b="1">
                  <a:solidFill>
                    <a:srgbClr val="FFFFFF"/>
                  </a:solidFill>
                  <a:latin typeface="+mj-lt"/>
                </a:rPr>
                <a:t>1.</a:t>
              </a:r>
            </a:p>
          </p:txBody>
        </p:sp>
        <p:sp>
          <p:nvSpPr>
            <p:cNvPr id="22" name="Rettangolo 15"/>
            <p:cNvSpPr>
              <a:spLocks noChangeArrowheads="1"/>
            </p:cNvSpPr>
            <p:nvPr/>
          </p:nvSpPr>
          <p:spPr bwMode="auto">
            <a:xfrm>
              <a:off x="263352" y="388718"/>
              <a:ext cx="1080120" cy="2248194"/>
            </a:xfrm>
            <a:prstGeom prst="rect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b="1">
                <a:latin typeface="+mj-lt"/>
              </a:endParaRPr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CB5E-DE6F-4703-9A12-E241DD7A7A22}" type="slidenum">
              <a:rPr lang="it-IT" smtClean="0"/>
              <a:t>9</a:t>
            </a:fld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199" y="1322779"/>
            <a:ext cx="6119126" cy="4212442"/>
          </a:xfrm>
          <a:prstGeom prst="rect">
            <a:avLst/>
          </a:prstGeom>
        </p:spPr>
      </p:pic>
      <p:pic>
        <p:nvPicPr>
          <p:cNvPr id="92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532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1057</Words>
  <Application>Microsoft Office PowerPoint</Application>
  <PresentationFormat>Widescreen</PresentationFormat>
  <Paragraphs>310</Paragraphs>
  <Slides>34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Microsoft YaHei</vt:lpstr>
      <vt:lpstr>Arial</vt:lpstr>
      <vt:lpstr>Calibri</vt:lpstr>
      <vt:lpstr>Calibri Light</vt:lpstr>
      <vt:lpstr>Gotham Black</vt:lpstr>
      <vt:lpstr>Gotham Book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Toschi</dc:creator>
  <cp:lastModifiedBy>gianluca</cp:lastModifiedBy>
  <cp:revision>72</cp:revision>
  <dcterms:created xsi:type="dcterms:W3CDTF">2017-09-26T10:32:50Z</dcterms:created>
  <dcterms:modified xsi:type="dcterms:W3CDTF">2017-09-27T04:16:21Z</dcterms:modified>
</cp:coreProperties>
</file>